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8"/>
  </p:notesMasterIdLst>
  <p:sldIdLst>
    <p:sldId id="256" r:id="rId2"/>
    <p:sldId id="257" r:id="rId3"/>
    <p:sldId id="265" r:id="rId4"/>
    <p:sldId id="258" r:id="rId5"/>
    <p:sldId id="259" r:id="rId6"/>
    <p:sldId id="260" r:id="rId7"/>
    <p:sldId id="261" r:id="rId8"/>
    <p:sldId id="262" r:id="rId9"/>
    <p:sldId id="269" r:id="rId10"/>
    <p:sldId id="266" r:id="rId11"/>
    <p:sldId id="268" r:id="rId12"/>
    <p:sldId id="274" r:id="rId13"/>
    <p:sldId id="270" r:id="rId14"/>
    <p:sldId id="271" r:id="rId15"/>
    <p:sldId id="272" r:id="rId16"/>
    <p:sldId id="273" r:id="rId17"/>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5" autoAdjust="0"/>
    <p:restoredTop sz="94660"/>
  </p:normalViewPr>
  <p:slideViewPr>
    <p:cSldViewPr snapToGrid="0">
      <p:cViewPr varScale="1">
        <p:scale>
          <a:sx n="115" d="100"/>
          <a:sy n="115" d="100"/>
        </p:scale>
        <p:origin x="136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A91BF6-BAAA-499C-933C-D9F6EAFA86CB}" type="doc">
      <dgm:prSet loTypeId="urn:microsoft.com/office/officeart/2011/layout/CircleProcess" loCatId="process" qsTypeId="urn:microsoft.com/office/officeart/2005/8/quickstyle/simple1" qsCatId="simple" csTypeId="urn:microsoft.com/office/officeart/2005/8/colors/accent3_2" csCatId="accent3" phldr="1"/>
      <dgm:spPr/>
      <dgm:t>
        <a:bodyPr/>
        <a:lstStyle/>
        <a:p>
          <a:endParaRPr lang="en-US"/>
        </a:p>
      </dgm:t>
    </dgm:pt>
    <dgm:pt modelId="{B607984B-FAC2-4898-B2D9-34507594CFE0}">
      <dgm:prSet phldrT="[Text]"/>
      <dgm:spPr/>
      <dgm:t>
        <a:bodyPr/>
        <a:lstStyle/>
        <a:p>
          <a:r>
            <a:rPr lang="en-US" dirty="0" smtClean="0">
              <a:latin typeface="Century Gothic" panose="020B0502020202020204" pitchFamily="34" charset="0"/>
            </a:rPr>
            <a:t>What type of event and when?</a:t>
          </a:r>
          <a:endParaRPr lang="en-US" dirty="0">
            <a:latin typeface="Century Gothic" panose="020B0502020202020204" pitchFamily="34" charset="0"/>
          </a:endParaRPr>
        </a:p>
      </dgm:t>
    </dgm:pt>
    <dgm:pt modelId="{D42E1BEE-D520-4A65-88CF-2BAE6CB1109E}" type="parTrans" cxnId="{C61AB95F-F78A-4553-820E-0004BDF7BA45}">
      <dgm:prSet/>
      <dgm:spPr/>
      <dgm:t>
        <a:bodyPr/>
        <a:lstStyle/>
        <a:p>
          <a:endParaRPr lang="en-US"/>
        </a:p>
      </dgm:t>
    </dgm:pt>
    <dgm:pt modelId="{5CFF5532-6123-4C9E-AE05-542BFCCC0F6B}" type="sibTrans" cxnId="{C61AB95F-F78A-4553-820E-0004BDF7BA45}">
      <dgm:prSet/>
      <dgm:spPr/>
      <dgm:t>
        <a:bodyPr/>
        <a:lstStyle/>
        <a:p>
          <a:endParaRPr lang="en-US"/>
        </a:p>
      </dgm:t>
    </dgm:pt>
    <dgm:pt modelId="{1662151C-7FC6-4107-BEA6-F0E046D69922}">
      <dgm:prSet phldrT="[Text]"/>
      <dgm:spPr/>
      <dgm:t>
        <a:bodyPr/>
        <a:lstStyle/>
        <a:p>
          <a:r>
            <a:rPr lang="en-US" dirty="0" smtClean="0">
              <a:latin typeface="Century Gothic" panose="020B0502020202020204" pitchFamily="34" charset="0"/>
            </a:rPr>
            <a:t>Pick a spot</a:t>
          </a:r>
          <a:endParaRPr lang="en-US" dirty="0">
            <a:latin typeface="Century Gothic" panose="020B0502020202020204" pitchFamily="34" charset="0"/>
          </a:endParaRPr>
        </a:p>
      </dgm:t>
    </dgm:pt>
    <dgm:pt modelId="{5B607A93-16AF-4510-88E1-48DC07C0F1E1}" type="parTrans" cxnId="{E6F8896C-912C-4136-A916-FEACBE20BD01}">
      <dgm:prSet/>
      <dgm:spPr/>
      <dgm:t>
        <a:bodyPr/>
        <a:lstStyle/>
        <a:p>
          <a:endParaRPr lang="en-US"/>
        </a:p>
      </dgm:t>
    </dgm:pt>
    <dgm:pt modelId="{7C064844-0942-4B93-BE06-0F116D9186F3}" type="sibTrans" cxnId="{E6F8896C-912C-4136-A916-FEACBE20BD01}">
      <dgm:prSet/>
      <dgm:spPr/>
      <dgm:t>
        <a:bodyPr/>
        <a:lstStyle/>
        <a:p>
          <a:endParaRPr lang="en-US"/>
        </a:p>
      </dgm:t>
    </dgm:pt>
    <dgm:pt modelId="{16CD3B67-4DAB-4625-B374-9062AA4FF5D8}">
      <dgm:prSet phldrT="[Text]"/>
      <dgm:spPr/>
      <dgm:t>
        <a:bodyPr/>
        <a:lstStyle/>
        <a:p>
          <a:r>
            <a:rPr lang="en-US" dirty="0" smtClean="0">
              <a:latin typeface="Century Gothic" panose="020B0502020202020204" pitchFamily="34" charset="0"/>
            </a:rPr>
            <a:t>Select a menu</a:t>
          </a:r>
          <a:endParaRPr lang="en-US" dirty="0">
            <a:latin typeface="Century Gothic" panose="020B0502020202020204" pitchFamily="34" charset="0"/>
          </a:endParaRPr>
        </a:p>
      </dgm:t>
    </dgm:pt>
    <dgm:pt modelId="{96E96155-73F4-4AAD-9F0F-7069067D26B9}" type="parTrans" cxnId="{058AB4EB-5D4C-45CA-8D91-8D8A66F1CCD2}">
      <dgm:prSet/>
      <dgm:spPr/>
      <dgm:t>
        <a:bodyPr/>
        <a:lstStyle/>
        <a:p>
          <a:endParaRPr lang="en-US"/>
        </a:p>
      </dgm:t>
    </dgm:pt>
    <dgm:pt modelId="{DAC2D78D-7DE1-4388-B93B-BECAA1958F40}" type="sibTrans" cxnId="{058AB4EB-5D4C-45CA-8D91-8D8A66F1CCD2}">
      <dgm:prSet/>
      <dgm:spPr/>
      <dgm:t>
        <a:bodyPr/>
        <a:lstStyle/>
        <a:p>
          <a:endParaRPr lang="en-US"/>
        </a:p>
      </dgm:t>
    </dgm:pt>
    <dgm:pt modelId="{301A0C8E-A763-409B-8AB9-D80485F105F3}">
      <dgm:prSet phldrT="[Text]"/>
      <dgm:spPr/>
      <dgm:t>
        <a:bodyPr/>
        <a:lstStyle/>
        <a:p>
          <a:r>
            <a:rPr lang="en-US" dirty="0" smtClean="0">
              <a:latin typeface="Century Gothic" panose="020B0502020202020204" pitchFamily="34" charset="0"/>
            </a:rPr>
            <a:t>Close contract details</a:t>
          </a:r>
          <a:endParaRPr lang="en-US" dirty="0">
            <a:latin typeface="Century Gothic" panose="020B0502020202020204" pitchFamily="34" charset="0"/>
          </a:endParaRPr>
        </a:p>
      </dgm:t>
    </dgm:pt>
    <dgm:pt modelId="{A0EF9FAF-2BAF-4F23-B333-C472D2AED835}" type="parTrans" cxnId="{C469DCB3-4499-409E-96D9-09213803C11F}">
      <dgm:prSet/>
      <dgm:spPr/>
      <dgm:t>
        <a:bodyPr/>
        <a:lstStyle/>
        <a:p>
          <a:endParaRPr lang="en-US"/>
        </a:p>
      </dgm:t>
    </dgm:pt>
    <dgm:pt modelId="{1DA4A12E-F781-44B7-B6D2-46F3E56E4458}" type="sibTrans" cxnId="{C469DCB3-4499-409E-96D9-09213803C11F}">
      <dgm:prSet/>
      <dgm:spPr/>
      <dgm:t>
        <a:bodyPr/>
        <a:lstStyle/>
        <a:p>
          <a:endParaRPr lang="en-US"/>
        </a:p>
      </dgm:t>
    </dgm:pt>
    <dgm:pt modelId="{3D1E447E-43F6-4A15-966B-2FAC307DD8FB}" type="pres">
      <dgm:prSet presAssocID="{EDA91BF6-BAAA-499C-933C-D9F6EAFA86CB}" presName="Name0" presStyleCnt="0">
        <dgm:presLayoutVars>
          <dgm:chMax val="11"/>
          <dgm:chPref val="11"/>
          <dgm:dir/>
          <dgm:resizeHandles/>
        </dgm:presLayoutVars>
      </dgm:prSet>
      <dgm:spPr/>
      <dgm:t>
        <a:bodyPr/>
        <a:lstStyle/>
        <a:p>
          <a:endParaRPr lang="en-US"/>
        </a:p>
      </dgm:t>
    </dgm:pt>
    <dgm:pt modelId="{35127E66-4219-4A7D-8DA5-2C4C88B4A871}" type="pres">
      <dgm:prSet presAssocID="{301A0C8E-A763-409B-8AB9-D80485F105F3}" presName="Accent4" presStyleCnt="0"/>
      <dgm:spPr/>
      <dgm:t>
        <a:bodyPr/>
        <a:lstStyle/>
        <a:p>
          <a:endParaRPr lang="en-US"/>
        </a:p>
      </dgm:t>
    </dgm:pt>
    <dgm:pt modelId="{46C30AC7-47E9-49DE-8827-480DE2F2F2B2}" type="pres">
      <dgm:prSet presAssocID="{301A0C8E-A763-409B-8AB9-D80485F105F3}" presName="Accent" presStyleLbl="node1" presStyleIdx="0" presStyleCnt="4"/>
      <dgm:spPr/>
      <dgm:t>
        <a:bodyPr/>
        <a:lstStyle/>
        <a:p>
          <a:endParaRPr lang="en-US"/>
        </a:p>
      </dgm:t>
    </dgm:pt>
    <dgm:pt modelId="{AF381C1D-84BD-4DE3-AF2B-D80869108568}" type="pres">
      <dgm:prSet presAssocID="{301A0C8E-A763-409B-8AB9-D80485F105F3}" presName="ParentBackground4" presStyleCnt="0"/>
      <dgm:spPr/>
      <dgm:t>
        <a:bodyPr/>
        <a:lstStyle/>
        <a:p>
          <a:endParaRPr lang="en-US"/>
        </a:p>
      </dgm:t>
    </dgm:pt>
    <dgm:pt modelId="{3E318F04-8573-45ED-BA5E-00A5F90D5F97}" type="pres">
      <dgm:prSet presAssocID="{301A0C8E-A763-409B-8AB9-D80485F105F3}" presName="ParentBackground" presStyleLbl="fgAcc1" presStyleIdx="0" presStyleCnt="4"/>
      <dgm:spPr/>
      <dgm:t>
        <a:bodyPr/>
        <a:lstStyle/>
        <a:p>
          <a:endParaRPr lang="en-US"/>
        </a:p>
      </dgm:t>
    </dgm:pt>
    <dgm:pt modelId="{91160420-3307-4272-A97F-D7974CACFCD8}" type="pres">
      <dgm:prSet presAssocID="{301A0C8E-A763-409B-8AB9-D80485F105F3}" presName="Parent4" presStyleLbl="revTx" presStyleIdx="0" presStyleCnt="0">
        <dgm:presLayoutVars>
          <dgm:chMax val="1"/>
          <dgm:chPref val="1"/>
          <dgm:bulletEnabled val="1"/>
        </dgm:presLayoutVars>
      </dgm:prSet>
      <dgm:spPr/>
      <dgm:t>
        <a:bodyPr/>
        <a:lstStyle/>
        <a:p>
          <a:endParaRPr lang="en-US"/>
        </a:p>
      </dgm:t>
    </dgm:pt>
    <dgm:pt modelId="{BB155248-E1A0-44B6-85DF-5B4EDF9B15CE}" type="pres">
      <dgm:prSet presAssocID="{16CD3B67-4DAB-4625-B374-9062AA4FF5D8}" presName="Accent3" presStyleCnt="0"/>
      <dgm:spPr/>
      <dgm:t>
        <a:bodyPr/>
        <a:lstStyle/>
        <a:p>
          <a:endParaRPr lang="en-US"/>
        </a:p>
      </dgm:t>
    </dgm:pt>
    <dgm:pt modelId="{EBF061E2-2314-49D7-9E1A-EA7450BDE5B5}" type="pres">
      <dgm:prSet presAssocID="{16CD3B67-4DAB-4625-B374-9062AA4FF5D8}" presName="Accent" presStyleLbl="node1" presStyleIdx="1" presStyleCnt="4"/>
      <dgm:spPr/>
      <dgm:t>
        <a:bodyPr/>
        <a:lstStyle/>
        <a:p>
          <a:endParaRPr lang="en-US"/>
        </a:p>
      </dgm:t>
    </dgm:pt>
    <dgm:pt modelId="{F6674DB2-5E3C-4EA6-AA45-77EB6FF95D73}" type="pres">
      <dgm:prSet presAssocID="{16CD3B67-4DAB-4625-B374-9062AA4FF5D8}" presName="ParentBackground3" presStyleCnt="0"/>
      <dgm:spPr/>
      <dgm:t>
        <a:bodyPr/>
        <a:lstStyle/>
        <a:p>
          <a:endParaRPr lang="en-US"/>
        </a:p>
      </dgm:t>
    </dgm:pt>
    <dgm:pt modelId="{84A6C2C1-E0ED-430C-B92C-C86D3EA7615B}" type="pres">
      <dgm:prSet presAssocID="{16CD3B67-4DAB-4625-B374-9062AA4FF5D8}" presName="ParentBackground" presStyleLbl="fgAcc1" presStyleIdx="1" presStyleCnt="4"/>
      <dgm:spPr/>
      <dgm:t>
        <a:bodyPr/>
        <a:lstStyle/>
        <a:p>
          <a:endParaRPr lang="en-US"/>
        </a:p>
      </dgm:t>
    </dgm:pt>
    <dgm:pt modelId="{27E6787E-FC7D-4DA0-BF2D-75376E10B34F}" type="pres">
      <dgm:prSet presAssocID="{16CD3B67-4DAB-4625-B374-9062AA4FF5D8}" presName="Parent3" presStyleLbl="revTx" presStyleIdx="0" presStyleCnt="0">
        <dgm:presLayoutVars>
          <dgm:chMax val="1"/>
          <dgm:chPref val="1"/>
          <dgm:bulletEnabled val="1"/>
        </dgm:presLayoutVars>
      </dgm:prSet>
      <dgm:spPr/>
      <dgm:t>
        <a:bodyPr/>
        <a:lstStyle/>
        <a:p>
          <a:endParaRPr lang="en-US"/>
        </a:p>
      </dgm:t>
    </dgm:pt>
    <dgm:pt modelId="{250775E7-E53A-4395-8820-BE3F055C4345}" type="pres">
      <dgm:prSet presAssocID="{1662151C-7FC6-4107-BEA6-F0E046D69922}" presName="Accent2" presStyleCnt="0"/>
      <dgm:spPr/>
      <dgm:t>
        <a:bodyPr/>
        <a:lstStyle/>
        <a:p>
          <a:endParaRPr lang="en-US"/>
        </a:p>
      </dgm:t>
    </dgm:pt>
    <dgm:pt modelId="{7D755510-F516-4181-AC2A-378FBC179705}" type="pres">
      <dgm:prSet presAssocID="{1662151C-7FC6-4107-BEA6-F0E046D69922}" presName="Accent" presStyleLbl="node1" presStyleIdx="2" presStyleCnt="4"/>
      <dgm:spPr/>
      <dgm:t>
        <a:bodyPr/>
        <a:lstStyle/>
        <a:p>
          <a:endParaRPr lang="en-US"/>
        </a:p>
      </dgm:t>
    </dgm:pt>
    <dgm:pt modelId="{373C3523-CAB1-4F51-8612-E83B7AFDCBB3}" type="pres">
      <dgm:prSet presAssocID="{1662151C-7FC6-4107-BEA6-F0E046D69922}" presName="ParentBackground2" presStyleCnt="0"/>
      <dgm:spPr/>
      <dgm:t>
        <a:bodyPr/>
        <a:lstStyle/>
        <a:p>
          <a:endParaRPr lang="en-US"/>
        </a:p>
      </dgm:t>
    </dgm:pt>
    <dgm:pt modelId="{0C689143-9B1E-4B39-9236-AB7F193DEBD8}" type="pres">
      <dgm:prSet presAssocID="{1662151C-7FC6-4107-BEA6-F0E046D69922}" presName="ParentBackground" presStyleLbl="fgAcc1" presStyleIdx="2" presStyleCnt="4"/>
      <dgm:spPr/>
      <dgm:t>
        <a:bodyPr/>
        <a:lstStyle/>
        <a:p>
          <a:endParaRPr lang="en-US"/>
        </a:p>
      </dgm:t>
    </dgm:pt>
    <dgm:pt modelId="{522BCA1F-A328-4501-ACFC-B57ABD7A508C}" type="pres">
      <dgm:prSet presAssocID="{1662151C-7FC6-4107-BEA6-F0E046D69922}" presName="Parent2" presStyleLbl="revTx" presStyleIdx="0" presStyleCnt="0">
        <dgm:presLayoutVars>
          <dgm:chMax val="1"/>
          <dgm:chPref val="1"/>
          <dgm:bulletEnabled val="1"/>
        </dgm:presLayoutVars>
      </dgm:prSet>
      <dgm:spPr/>
      <dgm:t>
        <a:bodyPr/>
        <a:lstStyle/>
        <a:p>
          <a:endParaRPr lang="en-US"/>
        </a:p>
      </dgm:t>
    </dgm:pt>
    <dgm:pt modelId="{0D41E78E-484E-4D6D-9035-CFFD4EAAC920}" type="pres">
      <dgm:prSet presAssocID="{B607984B-FAC2-4898-B2D9-34507594CFE0}" presName="Accent1" presStyleCnt="0"/>
      <dgm:spPr/>
      <dgm:t>
        <a:bodyPr/>
        <a:lstStyle/>
        <a:p>
          <a:endParaRPr lang="en-US"/>
        </a:p>
      </dgm:t>
    </dgm:pt>
    <dgm:pt modelId="{5CD25AD4-A471-4C62-8C9B-2A7836E7525F}" type="pres">
      <dgm:prSet presAssocID="{B607984B-FAC2-4898-B2D9-34507594CFE0}" presName="Accent" presStyleLbl="node1" presStyleIdx="3" presStyleCnt="4"/>
      <dgm:spPr/>
      <dgm:t>
        <a:bodyPr/>
        <a:lstStyle/>
        <a:p>
          <a:endParaRPr lang="en-US"/>
        </a:p>
      </dgm:t>
    </dgm:pt>
    <dgm:pt modelId="{F82BAF72-C9BC-4F27-8964-994DF4B0A7C5}" type="pres">
      <dgm:prSet presAssocID="{B607984B-FAC2-4898-B2D9-34507594CFE0}" presName="ParentBackground1" presStyleCnt="0"/>
      <dgm:spPr/>
      <dgm:t>
        <a:bodyPr/>
        <a:lstStyle/>
        <a:p>
          <a:endParaRPr lang="en-US"/>
        </a:p>
      </dgm:t>
    </dgm:pt>
    <dgm:pt modelId="{4CBC9AB4-758A-4D99-8AF2-D15C25FBA0D6}" type="pres">
      <dgm:prSet presAssocID="{B607984B-FAC2-4898-B2D9-34507594CFE0}" presName="ParentBackground" presStyleLbl="fgAcc1" presStyleIdx="3" presStyleCnt="4"/>
      <dgm:spPr/>
      <dgm:t>
        <a:bodyPr/>
        <a:lstStyle/>
        <a:p>
          <a:endParaRPr lang="en-US"/>
        </a:p>
      </dgm:t>
    </dgm:pt>
    <dgm:pt modelId="{1172DA59-34B2-4CF7-B0E7-B03CC59720B7}" type="pres">
      <dgm:prSet presAssocID="{B607984B-FAC2-4898-B2D9-34507594CFE0}" presName="Parent1" presStyleLbl="revTx" presStyleIdx="0" presStyleCnt="0">
        <dgm:presLayoutVars>
          <dgm:chMax val="1"/>
          <dgm:chPref val="1"/>
          <dgm:bulletEnabled val="1"/>
        </dgm:presLayoutVars>
      </dgm:prSet>
      <dgm:spPr/>
      <dgm:t>
        <a:bodyPr/>
        <a:lstStyle/>
        <a:p>
          <a:endParaRPr lang="en-US"/>
        </a:p>
      </dgm:t>
    </dgm:pt>
  </dgm:ptLst>
  <dgm:cxnLst>
    <dgm:cxn modelId="{058AB4EB-5D4C-45CA-8D91-8D8A66F1CCD2}" srcId="{EDA91BF6-BAAA-499C-933C-D9F6EAFA86CB}" destId="{16CD3B67-4DAB-4625-B374-9062AA4FF5D8}" srcOrd="2" destOrd="0" parTransId="{96E96155-73F4-4AAD-9F0F-7069067D26B9}" sibTransId="{DAC2D78D-7DE1-4388-B93B-BECAA1958F40}"/>
    <dgm:cxn modelId="{41242B20-B171-4275-B66A-3D946FE736E0}" type="presOf" srcId="{EDA91BF6-BAAA-499C-933C-D9F6EAFA86CB}" destId="{3D1E447E-43F6-4A15-966B-2FAC307DD8FB}" srcOrd="0" destOrd="0" presId="urn:microsoft.com/office/officeart/2011/layout/CircleProcess"/>
    <dgm:cxn modelId="{0E109FEE-CFCC-4812-8DFB-A2CDB0234767}" type="presOf" srcId="{1662151C-7FC6-4107-BEA6-F0E046D69922}" destId="{0C689143-9B1E-4B39-9236-AB7F193DEBD8}" srcOrd="0" destOrd="0" presId="urn:microsoft.com/office/officeart/2011/layout/CircleProcess"/>
    <dgm:cxn modelId="{B9C3F1C4-67CB-40F3-8E4D-6B642F95CD36}" type="presOf" srcId="{16CD3B67-4DAB-4625-B374-9062AA4FF5D8}" destId="{84A6C2C1-E0ED-430C-B92C-C86D3EA7615B}" srcOrd="0" destOrd="0" presId="urn:microsoft.com/office/officeart/2011/layout/CircleProcess"/>
    <dgm:cxn modelId="{BAA3A537-B5A6-4C71-B4B1-14E7D5F4941F}" type="presOf" srcId="{B607984B-FAC2-4898-B2D9-34507594CFE0}" destId="{4CBC9AB4-758A-4D99-8AF2-D15C25FBA0D6}" srcOrd="0" destOrd="0" presId="urn:microsoft.com/office/officeart/2011/layout/CircleProcess"/>
    <dgm:cxn modelId="{C61AB95F-F78A-4553-820E-0004BDF7BA45}" srcId="{EDA91BF6-BAAA-499C-933C-D9F6EAFA86CB}" destId="{B607984B-FAC2-4898-B2D9-34507594CFE0}" srcOrd="0" destOrd="0" parTransId="{D42E1BEE-D520-4A65-88CF-2BAE6CB1109E}" sibTransId="{5CFF5532-6123-4C9E-AE05-542BFCCC0F6B}"/>
    <dgm:cxn modelId="{C469DCB3-4499-409E-96D9-09213803C11F}" srcId="{EDA91BF6-BAAA-499C-933C-D9F6EAFA86CB}" destId="{301A0C8E-A763-409B-8AB9-D80485F105F3}" srcOrd="3" destOrd="0" parTransId="{A0EF9FAF-2BAF-4F23-B333-C472D2AED835}" sibTransId="{1DA4A12E-F781-44B7-B6D2-46F3E56E4458}"/>
    <dgm:cxn modelId="{B9FCA2FB-2CF5-40CF-B0C9-BA33FFC64915}" type="presOf" srcId="{301A0C8E-A763-409B-8AB9-D80485F105F3}" destId="{3E318F04-8573-45ED-BA5E-00A5F90D5F97}" srcOrd="0" destOrd="0" presId="urn:microsoft.com/office/officeart/2011/layout/CircleProcess"/>
    <dgm:cxn modelId="{E6F8896C-912C-4136-A916-FEACBE20BD01}" srcId="{EDA91BF6-BAAA-499C-933C-D9F6EAFA86CB}" destId="{1662151C-7FC6-4107-BEA6-F0E046D69922}" srcOrd="1" destOrd="0" parTransId="{5B607A93-16AF-4510-88E1-48DC07C0F1E1}" sibTransId="{7C064844-0942-4B93-BE06-0F116D9186F3}"/>
    <dgm:cxn modelId="{53B6EB52-20FF-430A-B63C-BF02BEB60672}" type="presOf" srcId="{1662151C-7FC6-4107-BEA6-F0E046D69922}" destId="{522BCA1F-A328-4501-ACFC-B57ABD7A508C}" srcOrd="1" destOrd="0" presId="urn:microsoft.com/office/officeart/2011/layout/CircleProcess"/>
    <dgm:cxn modelId="{430E7ABA-5F2E-4AA0-9296-282460B1EE8A}" type="presOf" srcId="{B607984B-FAC2-4898-B2D9-34507594CFE0}" destId="{1172DA59-34B2-4CF7-B0E7-B03CC59720B7}" srcOrd="1" destOrd="0" presId="urn:microsoft.com/office/officeart/2011/layout/CircleProcess"/>
    <dgm:cxn modelId="{270597EC-F242-46F0-A4BB-8921A30A336A}" type="presOf" srcId="{301A0C8E-A763-409B-8AB9-D80485F105F3}" destId="{91160420-3307-4272-A97F-D7974CACFCD8}" srcOrd="1" destOrd="0" presId="urn:microsoft.com/office/officeart/2011/layout/CircleProcess"/>
    <dgm:cxn modelId="{0B4E737C-6332-4B06-97E7-46EB3D1A8FB6}" type="presOf" srcId="{16CD3B67-4DAB-4625-B374-9062AA4FF5D8}" destId="{27E6787E-FC7D-4DA0-BF2D-75376E10B34F}" srcOrd="1" destOrd="0" presId="urn:microsoft.com/office/officeart/2011/layout/CircleProcess"/>
    <dgm:cxn modelId="{06017E42-6B56-426F-AE4C-23A7A0C8BEA3}" type="presParOf" srcId="{3D1E447E-43F6-4A15-966B-2FAC307DD8FB}" destId="{35127E66-4219-4A7D-8DA5-2C4C88B4A871}" srcOrd="0" destOrd="0" presId="urn:microsoft.com/office/officeart/2011/layout/CircleProcess"/>
    <dgm:cxn modelId="{74C0389A-523F-401C-AE60-7F544430D79F}" type="presParOf" srcId="{35127E66-4219-4A7D-8DA5-2C4C88B4A871}" destId="{46C30AC7-47E9-49DE-8827-480DE2F2F2B2}" srcOrd="0" destOrd="0" presId="urn:microsoft.com/office/officeart/2011/layout/CircleProcess"/>
    <dgm:cxn modelId="{0C474849-BC27-4F65-82B8-A8E0CF1E3FB1}" type="presParOf" srcId="{3D1E447E-43F6-4A15-966B-2FAC307DD8FB}" destId="{AF381C1D-84BD-4DE3-AF2B-D80869108568}" srcOrd="1" destOrd="0" presId="urn:microsoft.com/office/officeart/2011/layout/CircleProcess"/>
    <dgm:cxn modelId="{A5E87377-D323-4A7D-8D5D-72AE8C841D3E}" type="presParOf" srcId="{AF381C1D-84BD-4DE3-AF2B-D80869108568}" destId="{3E318F04-8573-45ED-BA5E-00A5F90D5F97}" srcOrd="0" destOrd="0" presId="urn:microsoft.com/office/officeart/2011/layout/CircleProcess"/>
    <dgm:cxn modelId="{E72A113F-A752-4C42-A89B-D1B04E3FF684}" type="presParOf" srcId="{3D1E447E-43F6-4A15-966B-2FAC307DD8FB}" destId="{91160420-3307-4272-A97F-D7974CACFCD8}" srcOrd="2" destOrd="0" presId="urn:microsoft.com/office/officeart/2011/layout/CircleProcess"/>
    <dgm:cxn modelId="{A194234D-9C82-4E21-A5C8-83FAF30DF8D3}" type="presParOf" srcId="{3D1E447E-43F6-4A15-966B-2FAC307DD8FB}" destId="{BB155248-E1A0-44B6-85DF-5B4EDF9B15CE}" srcOrd="3" destOrd="0" presId="urn:microsoft.com/office/officeart/2011/layout/CircleProcess"/>
    <dgm:cxn modelId="{79612245-60D4-45F4-AF52-4C8CBBA4028D}" type="presParOf" srcId="{BB155248-E1A0-44B6-85DF-5B4EDF9B15CE}" destId="{EBF061E2-2314-49D7-9E1A-EA7450BDE5B5}" srcOrd="0" destOrd="0" presId="urn:microsoft.com/office/officeart/2011/layout/CircleProcess"/>
    <dgm:cxn modelId="{BE250C2B-5EA0-4794-9E81-5864D666BCF2}" type="presParOf" srcId="{3D1E447E-43F6-4A15-966B-2FAC307DD8FB}" destId="{F6674DB2-5E3C-4EA6-AA45-77EB6FF95D73}" srcOrd="4" destOrd="0" presId="urn:microsoft.com/office/officeart/2011/layout/CircleProcess"/>
    <dgm:cxn modelId="{58808B3A-FF94-4188-99BD-C25EADCEC0FB}" type="presParOf" srcId="{F6674DB2-5E3C-4EA6-AA45-77EB6FF95D73}" destId="{84A6C2C1-E0ED-430C-B92C-C86D3EA7615B}" srcOrd="0" destOrd="0" presId="urn:microsoft.com/office/officeart/2011/layout/CircleProcess"/>
    <dgm:cxn modelId="{A4F48224-112D-4738-A115-20E6DD6349F8}" type="presParOf" srcId="{3D1E447E-43F6-4A15-966B-2FAC307DD8FB}" destId="{27E6787E-FC7D-4DA0-BF2D-75376E10B34F}" srcOrd="5" destOrd="0" presId="urn:microsoft.com/office/officeart/2011/layout/CircleProcess"/>
    <dgm:cxn modelId="{0414D83A-0FE2-4CED-A5DF-AF8EF97E1D6B}" type="presParOf" srcId="{3D1E447E-43F6-4A15-966B-2FAC307DD8FB}" destId="{250775E7-E53A-4395-8820-BE3F055C4345}" srcOrd="6" destOrd="0" presId="urn:microsoft.com/office/officeart/2011/layout/CircleProcess"/>
    <dgm:cxn modelId="{2AA163BB-56B7-4B9E-A74D-F7E06771CEAA}" type="presParOf" srcId="{250775E7-E53A-4395-8820-BE3F055C4345}" destId="{7D755510-F516-4181-AC2A-378FBC179705}" srcOrd="0" destOrd="0" presId="urn:microsoft.com/office/officeart/2011/layout/CircleProcess"/>
    <dgm:cxn modelId="{454FF7C4-4D5F-4A4E-B2E5-178C85164DDE}" type="presParOf" srcId="{3D1E447E-43F6-4A15-966B-2FAC307DD8FB}" destId="{373C3523-CAB1-4F51-8612-E83B7AFDCBB3}" srcOrd="7" destOrd="0" presId="urn:microsoft.com/office/officeart/2011/layout/CircleProcess"/>
    <dgm:cxn modelId="{43383114-CCE8-4598-869D-CF1FCAA60535}" type="presParOf" srcId="{373C3523-CAB1-4F51-8612-E83B7AFDCBB3}" destId="{0C689143-9B1E-4B39-9236-AB7F193DEBD8}" srcOrd="0" destOrd="0" presId="urn:microsoft.com/office/officeart/2011/layout/CircleProcess"/>
    <dgm:cxn modelId="{E0B3C02A-0D1C-4A81-9F03-72C22D8BF04B}" type="presParOf" srcId="{3D1E447E-43F6-4A15-966B-2FAC307DD8FB}" destId="{522BCA1F-A328-4501-ACFC-B57ABD7A508C}" srcOrd="8" destOrd="0" presId="urn:microsoft.com/office/officeart/2011/layout/CircleProcess"/>
    <dgm:cxn modelId="{3A519D94-B15A-4659-83EB-BAB6680256BA}" type="presParOf" srcId="{3D1E447E-43F6-4A15-966B-2FAC307DD8FB}" destId="{0D41E78E-484E-4D6D-9035-CFFD4EAAC920}" srcOrd="9" destOrd="0" presId="urn:microsoft.com/office/officeart/2011/layout/CircleProcess"/>
    <dgm:cxn modelId="{C45DA407-1722-4567-9C69-6589BF7612EF}" type="presParOf" srcId="{0D41E78E-484E-4D6D-9035-CFFD4EAAC920}" destId="{5CD25AD4-A471-4C62-8C9B-2A7836E7525F}" srcOrd="0" destOrd="0" presId="urn:microsoft.com/office/officeart/2011/layout/CircleProcess"/>
    <dgm:cxn modelId="{C57E7BC8-EC9B-471C-A397-8D8E390D7A7C}" type="presParOf" srcId="{3D1E447E-43F6-4A15-966B-2FAC307DD8FB}" destId="{F82BAF72-C9BC-4F27-8964-994DF4B0A7C5}" srcOrd="10" destOrd="0" presId="urn:microsoft.com/office/officeart/2011/layout/CircleProcess"/>
    <dgm:cxn modelId="{F6E1BEF3-8B94-4E2F-A10C-24A4623DCF25}" type="presParOf" srcId="{F82BAF72-C9BC-4F27-8964-994DF4B0A7C5}" destId="{4CBC9AB4-758A-4D99-8AF2-D15C25FBA0D6}" srcOrd="0" destOrd="0" presId="urn:microsoft.com/office/officeart/2011/layout/CircleProcess"/>
    <dgm:cxn modelId="{CF718EB5-2D4E-4300-9436-A58C76E00475}" type="presParOf" srcId="{3D1E447E-43F6-4A15-966B-2FAC307DD8FB}" destId="{1172DA59-34B2-4CF7-B0E7-B03CC59720B7}" srcOrd="11"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37D91AC-FBAE-4D61-AE51-C2EA7706CEA3}" type="datetimeFigureOut">
              <a:rPr lang="en-US" smtClean="0"/>
              <a:t>4/26/2024</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D1B6AD3-4835-4D36-991D-E01AF620555A}" type="slidenum">
              <a:rPr lang="en-US" smtClean="0"/>
              <a:t>‹#›</a:t>
            </a:fld>
            <a:endParaRPr lang="en-US"/>
          </a:p>
        </p:txBody>
      </p:sp>
    </p:spTree>
    <p:extLst>
      <p:ext uri="{BB962C8B-B14F-4D97-AF65-F5344CB8AC3E}">
        <p14:creationId xmlns:p14="http://schemas.microsoft.com/office/powerpoint/2010/main" val="1405064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D1B6AD3-4835-4D36-991D-E01AF620555A}" type="slidenum">
              <a:rPr lang="en-US" smtClean="0"/>
              <a:t>2</a:t>
            </a:fld>
            <a:endParaRPr lang="en-US"/>
          </a:p>
        </p:txBody>
      </p:sp>
    </p:spTree>
    <p:extLst>
      <p:ext uri="{BB962C8B-B14F-4D97-AF65-F5344CB8AC3E}">
        <p14:creationId xmlns:p14="http://schemas.microsoft.com/office/powerpoint/2010/main" val="15778085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7EB0C0B-AF09-442D-94C1-FB8FDABCBBFC}" type="datetime1">
              <a:rPr lang="en-US" smtClean="0"/>
              <a:t>4/26/2024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3AA414-0E7D-4DDC-A4D1-18D4C78A046E}" type="slidenum">
              <a:rPr lang="en-US" smtClean="0"/>
              <a:t>‹#›</a:t>
            </a:fld>
            <a:endParaRPr lang="en-US"/>
          </a:p>
        </p:txBody>
      </p:sp>
    </p:spTree>
    <p:extLst>
      <p:ext uri="{BB962C8B-B14F-4D97-AF65-F5344CB8AC3E}">
        <p14:creationId xmlns:p14="http://schemas.microsoft.com/office/powerpoint/2010/main" val="2909433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188C491-E8DB-498C-A105-B0F20D9A4914}" type="datetime1">
              <a:rPr lang="en-US" smtClean="0"/>
              <a:t>4/26/2024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3AA414-0E7D-4DDC-A4D1-18D4C78A046E}" type="slidenum">
              <a:rPr lang="en-US" smtClean="0"/>
              <a:t>‹#›</a:t>
            </a:fld>
            <a:endParaRPr lang="en-US"/>
          </a:p>
        </p:txBody>
      </p:sp>
    </p:spTree>
    <p:extLst>
      <p:ext uri="{BB962C8B-B14F-4D97-AF65-F5344CB8AC3E}">
        <p14:creationId xmlns:p14="http://schemas.microsoft.com/office/powerpoint/2010/main" val="4844572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BD5FD80-3C68-4D08-BACD-A78D90F0FAEC}" type="datetime1">
              <a:rPr lang="en-US" smtClean="0"/>
              <a:t>4/26/2024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3AA414-0E7D-4DDC-A4D1-18D4C78A046E}" type="slidenum">
              <a:rPr lang="en-US" smtClean="0"/>
              <a:t>‹#›</a:t>
            </a:fld>
            <a:endParaRPr lang="en-US"/>
          </a:p>
        </p:txBody>
      </p:sp>
    </p:spTree>
    <p:extLst>
      <p:ext uri="{BB962C8B-B14F-4D97-AF65-F5344CB8AC3E}">
        <p14:creationId xmlns:p14="http://schemas.microsoft.com/office/powerpoint/2010/main" val="850870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F417E40-9A1A-43EB-8088-89AA259924AF}" type="datetime1">
              <a:rPr lang="en-US" smtClean="0"/>
              <a:t>4/26/2024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3AA414-0E7D-4DDC-A4D1-18D4C78A046E}" type="slidenum">
              <a:rPr lang="en-US" smtClean="0"/>
              <a:t>‹#›</a:t>
            </a:fld>
            <a:endParaRPr lang="en-US"/>
          </a:p>
        </p:txBody>
      </p:sp>
    </p:spTree>
    <p:extLst>
      <p:ext uri="{BB962C8B-B14F-4D97-AF65-F5344CB8AC3E}">
        <p14:creationId xmlns:p14="http://schemas.microsoft.com/office/powerpoint/2010/main" val="4044922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8C9D4AE-EB16-4186-BCE1-A7CCCD7122ED}" type="datetime1">
              <a:rPr lang="en-US" smtClean="0"/>
              <a:t>4/26/2024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3AA414-0E7D-4DDC-A4D1-18D4C78A046E}" type="slidenum">
              <a:rPr lang="en-US" smtClean="0"/>
              <a:t>‹#›</a:t>
            </a:fld>
            <a:endParaRPr lang="en-US"/>
          </a:p>
        </p:txBody>
      </p:sp>
    </p:spTree>
    <p:extLst>
      <p:ext uri="{BB962C8B-B14F-4D97-AF65-F5344CB8AC3E}">
        <p14:creationId xmlns:p14="http://schemas.microsoft.com/office/powerpoint/2010/main" val="26628196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08B6ECD-B049-4663-ABB8-6AA7B7FA0727}" type="datetime1">
              <a:rPr lang="en-US" smtClean="0"/>
              <a:t>4/26/2024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3AA414-0E7D-4DDC-A4D1-18D4C78A046E}" type="slidenum">
              <a:rPr lang="en-US" smtClean="0"/>
              <a:t>‹#›</a:t>
            </a:fld>
            <a:endParaRPr lang="en-US"/>
          </a:p>
        </p:txBody>
      </p:sp>
    </p:spTree>
    <p:extLst>
      <p:ext uri="{BB962C8B-B14F-4D97-AF65-F5344CB8AC3E}">
        <p14:creationId xmlns:p14="http://schemas.microsoft.com/office/powerpoint/2010/main" val="4080971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EFD9660-7263-4A3B-9FCB-6FA7977346B5}" type="datetime1">
              <a:rPr lang="en-US" smtClean="0"/>
              <a:t>4/26/2024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3AA414-0E7D-4DDC-A4D1-18D4C78A046E}" type="slidenum">
              <a:rPr lang="en-US" smtClean="0"/>
              <a:t>‹#›</a:t>
            </a:fld>
            <a:endParaRPr lang="en-US"/>
          </a:p>
        </p:txBody>
      </p:sp>
    </p:spTree>
    <p:extLst>
      <p:ext uri="{BB962C8B-B14F-4D97-AF65-F5344CB8AC3E}">
        <p14:creationId xmlns:p14="http://schemas.microsoft.com/office/powerpoint/2010/main" val="3059684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ADE44CA-724D-4373-BDA6-1EA0087DD773}" type="datetime1">
              <a:rPr lang="en-US" smtClean="0"/>
              <a:t>4/26/2024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3AA414-0E7D-4DDC-A4D1-18D4C78A046E}" type="slidenum">
              <a:rPr lang="en-US" smtClean="0"/>
              <a:t>‹#›</a:t>
            </a:fld>
            <a:endParaRPr lang="en-US"/>
          </a:p>
        </p:txBody>
      </p:sp>
    </p:spTree>
    <p:extLst>
      <p:ext uri="{BB962C8B-B14F-4D97-AF65-F5344CB8AC3E}">
        <p14:creationId xmlns:p14="http://schemas.microsoft.com/office/powerpoint/2010/main" val="2085379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90D5BC-FB50-4EFE-96B6-96141CB57FD2}" type="datetime1">
              <a:rPr lang="en-US" smtClean="0"/>
              <a:t>4/26/2024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3AA414-0E7D-4DDC-A4D1-18D4C78A046E}" type="slidenum">
              <a:rPr lang="en-US" smtClean="0"/>
              <a:t>‹#›</a:t>
            </a:fld>
            <a:endParaRPr lang="en-US"/>
          </a:p>
        </p:txBody>
      </p:sp>
    </p:spTree>
    <p:extLst>
      <p:ext uri="{BB962C8B-B14F-4D97-AF65-F5344CB8AC3E}">
        <p14:creationId xmlns:p14="http://schemas.microsoft.com/office/powerpoint/2010/main" val="1019052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D152381-A843-4AF3-83BE-E5D73A65DF2D}" type="datetime1">
              <a:rPr lang="en-US" smtClean="0"/>
              <a:t>4/26/2024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3AA414-0E7D-4DDC-A4D1-18D4C78A046E}" type="slidenum">
              <a:rPr lang="en-US" smtClean="0"/>
              <a:t>‹#›</a:t>
            </a:fld>
            <a:endParaRPr lang="en-US"/>
          </a:p>
        </p:txBody>
      </p:sp>
    </p:spTree>
    <p:extLst>
      <p:ext uri="{BB962C8B-B14F-4D97-AF65-F5344CB8AC3E}">
        <p14:creationId xmlns:p14="http://schemas.microsoft.com/office/powerpoint/2010/main" val="1212881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6072CFD-778C-4852-8C80-50D074331D02}" type="datetime1">
              <a:rPr lang="en-US" smtClean="0"/>
              <a:t>4/26/2024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3AA414-0E7D-4DDC-A4D1-18D4C78A046E}" type="slidenum">
              <a:rPr lang="en-US" smtClean="0"/>
              <a:t>‹#›</a:t>
            </a:fld>
            <a:endParaRPr lang="en-US"/>
          </a:p>
        </p:txBody>
      </p:sp>
    </p:spTree>
    <p:extLst>
      <p:ext uri="{BB962C8B-B14F-4D97-AF65-F5344CB8AC3E}">
        <p14:creationId xmlns:p14="http://schemas.microsoft.com/office/powerpoint/2010/main" val="20520603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C1012E-2A8C-4798-8A4E-E7A1A6F437FA}" type="datetime1">
              <a:rPr lang="en-US" smtClean="0"/>
              <a:t>4/26/2024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3AA414-0E7D-4DDC-A4D1-18D4C78A046E}" type="slidenum">
              <a:rPr lang="en-US" smtClean="0"/>
              <a:t>‹#›</a:t>
            </a:fld>
            <a:endParaRPr lang="en-US"/>
          </a:p>
        </p:txBody>
      </p:sp>
    </p:spTree>
    <p:extLst>
      <p:ext uri="{BB962C8B-B14F-4D97-AF65-F5344CB8AC3E}">
        <p14:creationId xmlns:p14="http://schemas.microsoft.com/office/powerpoint/2010/main" val="192057383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event.circabistros.co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3327248" y="354227"/>
            <a:ext cx="16476" cy="6079987"/>
          </a:xfrm>
          <a:prstGeom prst="line">
            <a:avLst/>
          </a:prstGeom>
        </p:spPr>
        <p:style>
          <a:lnRef idx="3">
            <a:schemeClr val="accent3"/>
          </a:lnRef>
          <a:fillRef idx="0">
            <a:schemeClr val="accent3"/>
          </a:fillRef>
          <a:effectRef idx="2">
            <a:schemeClr val="accent3"/>
          </a:effectRef>
          <a:fontRef idx="minor">
            <a:schemeClr val="tx1"/>
          </a:fontRef>
        </p:style>
      </p:cxn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7827" t="17760" r="7488" b="20077"/>
          <a:stretch/>
        </p:blipFill>
        <p:spPr>
          <a:xfrm>
            <a:off x="4193059" y="1404782"/>
            <a:ext cx="3871784" cy="3978875"/>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8812" y="354227"/>
            <a:ext cx="2766411" cy="1828799"/>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8812" y="4574186"/>
            <a:ext cx="2766411" cy="1819334"/>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8307" y="2459634"/>
            <a:ext cx="2756916" cy="1837944"/>
          </a:xfrm>
          <a:prstGeom prst="rect">
            <a:avLst/>
          </a:prstGeom>
        </p:spPr>
      </p:pic>
    </p:spTree>
    <p:extLst>
      <p:ext uri="{BB962C8B-B14F-4D97-AF65-F5344CB8AC3E}">
        <p14:creationId xmlns:p14="http://schemas.microsoft.com/office/powerpoint/2010/main" val="31086556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noGrp="1"/>
          </p:cNvSpPr>
          <p:nvPr>
            <p:ph idx="1"/>
          </p:nvPr>
        </p:nvSpPr>
        <p:spPr>
          <a:xfrm>
            <a:off x="661601" y="1726771"/>
            <a:ext cx="424815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solidFill>
                  <a:schemeClr val="accent5">
                    <a:lumMod val="75000"/>
                  </a:schemeClr>
                </a:solidFill>
                <a:latin typeface="Century Gothic" panose="020B0502020202020204" pitchFamily="34" charset="0"/>
              </a:rPr>
              <a:t>What type of party and when? (Date/Time) </a:t>
            </a:r>
            <a:endParaRPr lang="en-US" sz="2400" dirty="0" smtClean="0">
              <a:solidFill>
                <a:schemeClr val="accent5">
                  <a:lumMod val="75000"/>
                </a:schemeClr>
              </a:solidFill>
              <a:latin typeface="Century Gothic" panose="020B0502020202020204" pitchFamily="34" charset="0"/>
            </a:endParaRPr>
          </a:p>
          <a:p>
            <a:pPr lvl="0"/>
            <a:r>
              <a:rPr lang="en-US" sz="2000" dirty="0">
                <a:solidFill>
                  <a:schemeClr val="bg2">
                    <a:lumMod val="50000"/>
                  </a:schemeClr>
                </a:solidFill>
                <a:latin typeface="Century Gothic" panose="020B0502020202020204" pitchFamily="34" charset="0"/>
              </a:rPr>
              <a:t>Standing cocktail or happy hour event</a:t>
            </a:r>
          </a:p>
          <a:p>
            <a:pPr lvl="0"/>
            <a:r>
              <a:rPr lang="en-US" sz="2000" dirty="0">
                <a:solidFill>
                  <a:schemeClr val="bg2">
                    <a:lumMod val="50000"/>
                  </a:schemeClr>
                </a:solidFill>
                <a:latin typeface="Century Gothic" panose="020B0502020202020204" pitchFamily="34" charset="0"/>
              </a:rPr>
              <a:t>Sit down dinner</a:t>
            </a:r>
          </a:p>
          <a:p>
            <a:pPr lvl="0"/>
            <a:r>
              <a:rPr lang="en-US" sz="2000" dirty="0">
                <a:solidFill>
                  <a:schemeClr val="bg2">
                    <a:lumMod val="50000"/>
                  </a:schemeClr>
                </a:solidFill>
                <a:latin typeface="Century Gothic" panose="020B0502020202020204" pitchFamily="34" charset="0"/>
              </a:rPr>
              <a:t>Sit down lunch</a:t>
            </a:r>
          </a:p>
          <a:p>
            <a:pPr marL="0" indent="0">
              <a:buNone/>
            </a:pPr>
            <a:endParaRPr lang="en-US" sz="2400" dirty="0">
              <a:solidFill>
                <a:schemeClr val="bg2">
                  <a:lumMod val="50000"/>
                </a:schemeClr>
              </a:solidFill>
              <a:latin typeface="Century Gothic" panose="020B0502020202020204" pitchFamily="34" charset="0"/>
            </a:endParaRPr>
          </a:p>
        </p:txBody>
      </p:sp>
      <p:sp>
        <p:nvSpPr>
          <p:cNvPr id="10" name="Slide Number Placeholder 9"/>
          <p:cNvSpPr>
            <a:spLocks noGrp="1"/>
          </p:cNvSpPr>
          <p:nvPr>
            <p:ph type="sldNum" sz="quarter" idx="12"/>
          </p:nvPr>
        </p:nvSpPr>
        <p:spPr/>
        <p:txBody>
          <a:bodyPr/>
          <a:lstStyle/>
          <a:p>
            <a:fld id="{183AA414-0E7D-4DDC-A4D1-18D4C78A046E}" type="slidenum">
              <a:rPr lang="en-US" smtClean="0"/>
              <a:t>10</a:t>
            </a:fld>
            <a:endParaRPr lang="en-US"/>
          </a:p>
        </p:txBody>
      </p:sp>
      <p:sp>
        <p:nvSpPr>
          <p:cNvPr id="5" name="TextBox 4"/>
          <p:cNvSpPr txBox="1"/>
          <p:nvPr/>
        </p:nvSpPr>
        <p:spPr>
          <a:xfrm>
            <a:off x="480369" y="359781"/>
            <a:ext cx="7512908" cy="646331"/>
          </a:xfrm>
          <a:prstGeom prst="rect">
            <a:avLst/>
          </a:prstGeom>
          <a:noFill/>
        </p:spPr>
        <p:txBody>
          <a:bodyPr wrap="square" rtlCol="0">
            <a:spAutoFit/>
          </a:bodyPr>
          <a:lstStyle/>
          <a:p>
            <a:r>
              <a:rPr lang="en-US" sz="3600" dirty="0" smtClean="0">
                <a:solidFill>
                  <a:schemeClr val="bg2">
                    <a:lumMod val="75000"/>
                  </a:schemeClr>
                </a:solidFill>
                <a:latin typeface="Century Gothic" panose="020B0502020202020204" pitchFamily="34" charset="0"/>
              </a:rPr>
              <a:t>Step 1</a:t>
            </a:r>
            <a:endParaRPr lang="en-US" sz="3600" dirty="0">
              <a:solidFill>
                <a:schemeClr val="bg2">
                  <a:lumMod val="75000"/>
                </a:schemeClr>
              </a:solidFill>
              <a:latin typeface="Century Gothic" panose="020B0502020202020204" pitchFamily="34" charset="0"/>
            </a:endParaRPr>
          </a:p>
        </p:txBody>
      </p:sp>
      <p:cxnSp>
        <p:nvCxnSpPr>
          <p:cNvPr id="6" name="Straight Connector 5"/>
          <p:cNvCxnSpPr/>
          <p:nvPr/>
        </p:nvCxnSpPr>
        <p:spPr>
          <a:xfrm flipH="1">
            <a:off x="5462234" y="1088490"/>
            <a:ext cx="16476" cy="5508603"/>
          </a:xfrm>
          <a:prstGeom prst="line">
            <a:avLst/>
          </a:prstGeom>
        </p:spPr>
        <p:style>
          <a:lnRef idx="3">
            <a:schemeClr val="accent3"/>
          </a:lnRef>
          <a:fillRef idx="0">
            <a:schemeClr val="accent3"/>
          </a:fillRef>
          <a:effectRef idx="2">
            <a:schemeClr val="accent3"/>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82962" y="1754659"/>
            <a:ext cx="2894331" cy="1929278"/>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82962" y="3954689"/>
            <a:ext cx="2894331" cy="1929278"/>
          </a:xfrm>
          <a:prstGeom prst="rect">
            <a:avLst/>
          </a:prstGeom>
        </p:spPr>
      </p:pic>
    </p:spTree>
    <p:extLst>
      <p:ext uri="{BB962C8B-B14F-4D97-AF65-F5344CB8AC3E}">
        <p14:creationId xmlns:p14="http://schemas.microsoft.com/office/powerpoint/2010/main" val="33912737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Content Placeholder 2"/>
          <p:cNvSpPr txBox="1">
            <a:spLocks noGrp="1"/>
          </p:cNvSpPr>
          <p:nvPr>
            <p:ph idx="1"/>
          </p:nvPr>
        </p:nvSpPr>
        <p:spPr>
          <a:xfrm>
            <a:off x="4384922" y="2601957"/>
            <a:ext cx="4759078"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solidFill>
                  <a:schemeClr val="accent5">
                    <a:lumMod val="75000"/>
                  </a:schemeClr>
                </a:solidFill>
                <a:latin typeface="Century Gothic" panose="020B0502020202020204" pitchFamily="34" charset="0"/>
              </a:rPr>
              <a:t>Pick a spot based on party type and size </a:t>
            </a:r>
          </a:p>
          <a:p>
            <a:pPr marL="457200" lvl="0" indent="-457200">
              <a:buAutoNum type="alphaUcPeriod"/>
            </a:pPr>
            <a:r>
              <a:rPr lang="en-US" sz="1600" dirty="0" smtClean="0">
                <a:solidFill>
                  <a:schemeClr val="bg2">
                    <a:lumMod val="50000"/>
                  </a:schemeClr>
                </a:solidFill>
                <a:latin typeface="Century Gothic" panose="020B0502020202020204" pitchFamily="34" charset="0"/>
              </a:rPr>
              <a:t>Patio (up </a:t>
            </a:r>
            <a:r>
              <a:rPr lang="en-US" sz="1600" dirty="0">
                <a:solidFill>
                  <a:schemeClr val="bg2">
                    <a:lumMod val="50000"/>
                  </a:schemeClr>
                </a:solidFill>
                <a:latin typeface="Century Gothic" panose="020B0502020202020204" pitchFamily="34" charset="0"/>
              </a:rPr>
              <a:t>to </a:t>
            </a:r>
            <a:r>
              <a:rPr lang="en-US" sz="1600" dirty="0" smtClean="0">
                <a:solidFill>
                  <a:schemeClr val="bg2">
                    <a:lumMod val="50000"/>
                  </a:schemeClr>
                </a:solidFill>
                <a:latin typeface="Century Gothic" panose="020B0502020202020204" pitchFamily="34" charset="0"/>
              </a:rPr>
              <a:t>150 Standing/30 – 55 Seated)</a:t>
            </a:r>
            <a:endParaRPr lang="en-US" sz="1600" dirty="0">
              <a:solidFill>
                <a:schemeClr val="bg2">
                  <a:lumMod val="50000"/>
                </a:schemeClr>
              </a:solidFill>
              <a:latin typeface="Century Gothic" panose="020B0502020202020204" pitchFamily="34" charset="0"/>
            </a:endParaRPr>
          </a:p>
          <a:p>
            <a:pPr marL="457200" lvl="0" indent="-457200">
              <a:buAutoNum type="alphaUcPeriod"/>
            </a:pPr>
            <a:r>
              <a:rPr lang="en-US" sz="1600" dirty="0" err="1" smtClean="0">
                <a:solidFill>
                  <a:schemeClr val="bg2">
                    <a:lumMod val="50000"/>
                  </a:schemeClr>
                </a:solidFill>
                <a:latin typeface="Century Gothic" panose="020B0502020202020204" pitchFamily="34" charset="0"/>
              </a:rPr>
              <a:t>Hightops</a:t>
            </a:r>
            <a:r>
              <a:rPr lang="en-US" sz="1600" dirty="0" smtClean="0">
                <a:solidFill>
                  <a:schemeClr val="bg2">
                    <a:lumMod val="50000"/>
                  </a:schemeClr>
                </a:solidFill>
                <a:latin typeface="Century Gothic" panose="020B0502020202020204" pitchFamily="34" charset="0"/>
              </a:rPr>
              <a:t> (up </a:t>
            </a:r>
            <a:r>
              <a:rPr lang="en-US" sz="1600" dirty="0">
                <a:solidFill>
                  <a:schemeClr val="bg2">
                    <a:lumMod val="50000"/>
                  </a:schemeClr>
                </a:solidFill>
                <a:latin typeface="Century Gothic" panose="020B0502020202020204" pitchFamily="34" charset="0"/>
              </a:rPr>
              <a:t>to </a:t>
            </a:r>
            <a:r>
              <a:rPr lang="en-US" sz="1600" dirty="0" smtClean="0">
                <a:solidFill>
                  <a:schemeClr val="bg2">
                    <a:lumMod val="50000"/>
                  </a:schemeClr>
                </a:solidFill>
                <a:latin typeface="Century Gothic" panose="020B0502020202020204" pitchFamily="34" charset="0"/>
              </a:rPr>
              <a:t>40 standing/14 seated)</a:t>
            </a:r>
          </a:p>
          <a:p>
            <a:pPr marL="457200" lvl="0" indent="-457200">
              <a:buAutoNum type="alphaUcPeriod"/>
            </a:pPr>
            <a:r>
              <a:rPr lang="en-US" sz="1600" dirty="0" smtClean="0">
                <a:solidFill>
                  <a:schemeClr val="bg2">
                    <a:lumMod val="50000"/>
                  </a:schemeClr>
                </a:solidFill>
                <a:latin typeface="Century Gothic" panose="020B0502020202020204" pitchFamily="34" charset="0"/>
              </a:rPr>
              <a:t>Main </a:t>
            </a:r>
            <a:r>
              <a:rPr lang="en-US" sz="1600" dirty="0">
                <a:solidFill>
                  <a:schemeClr val="bg2">
                    <a:lumMod val="50000"/>
                  </a:schemeClr>
                </a:solidFill>
                <a:latin typeface="Century Gothic" panose="020B0502020202020204" pitchFamily="34" charset="0"/>
              </a:rPr>
              <a:t>Dining Room (up to 12 seated)</a:t>
            </a:r>
          </a:p>
          <a:p>
            <a:pPr marL="0" indent="0">
              <a:buNone/>
            </a:pPr>
            <a:endParaRPr lang="en-US" sz="2400" dirty="0">
              <a:solidFill>
                <a:schemeClr val="bg2">
                  <a:lumMod val="50000"/>
                </a:schemeClr>
              </a:solidFill>
              <a:latin typeface="Century Gothic" panose="020B0502020202020204" pitchFamily="34" charset="0"/>
            </a:endParaRPr>
          </a:p>
        </p:txBody>
      </p:sp>
      <p:sp>
        <p:nvSpPr>
          <p:cNvPr id="2" name="Slide Number Placeholder 1"/>
          <p:cNvSpPr>
            <a:spLocks noGrp="1"/>
          </p:cNvSpPr>
          <p:nvPr>
            <p:ph type="sldNum" sz="quarter" idx="12"/>
          </p:nvPr>
        </p:nvSpPr>
        <p:spPr/>
        <p:txBody>
          <a:bodyPr/>
          <a:lstStyle/>
          <a:p>
            <a:fld id="{183AA414-0E7D-4DDC-A4D1-18D4C78A046E}" type="slidenum">
              <a:rPr lang="en-US" smtClean="0"/>
              <a:t>11</a:t>
            </a:fld>
            <a:endParaRPr lang="en-US"/>
          </a:p>
        </p:txBody>
      </p:sp>
      <p:sp>
        <p:nvSpPr>
          <p:cNvPr id="5" name="TextBox 4"/>
          <p:cNvSpPr txBox="1"/>
          <p:nvPr/>
        </p:nvSpPr>
        <p:spPr>
          <a:xfrm>
            <a:off x="480369" y="359781"/>
            <a:ext cx="7512908" cy="646331"/>
          </a:xfrm>
          <a:prstGeom prst="rect">
            <a:avLst/>
          </a:prstGeom>
          <a:noFill/>
        </p:spPr>
        <p:txBody>
          <a:bodyPr wrap="square" rtlCol="0">
            <a:spAutoFit/>
          </a:bodyPr>
          <a:lstStyle/>
          <a:p>
            <a:r>
              <a:rPr lang="en-US" sz="3600" dirty="0" smtClean="0">
                <a:solidFill>
                  <a:schemeClr val="bg2">
                    <a:lumMod val="75000"/>
                  </a:schemeClr>
                </a:solidFill>
                <a:latin typeface="Century Gothic" panose="020B0502020202020204" pitchFamily="34" charset="0"/>
              </a:rPr>
              <a:t>Step 2</a:t>
            </a:r>
            <a:endParaRPr lang="en-US" sz="3600" dirty="0">
              <a:solidFill>
                <a:schemeClr val="bg2">
                  <a:lumMod val="75000"/>
                </a:schemeClr>
              </a:solidFill>
              <a:latin typeface="Century Gothic" panose="020B0502020202020204" pitchFamily="34" charset="0"/>
            </a:endParaRPr>
          </a:p>
        </p:txBody>
      </p:sp>
      <p:cxnSp>
        <p:nvCxnSpPr>
          <p:cNvPr id="6" name="Straight Connector 5"/>
          <p:cNvCxnSpPr/>
          <p:nvPr/>
        </p:nvCxnSpPr>
        <p:spPr>
          <a:xfrm flipH="1">
            <a:off x="4325414" y="1006112"/>
            <a:ext cx="16476" cy="5508603"/>
          </a:xfrm>
          <a:prstGeom prst="line">
            <a:avLst/>
          </a:prstGeom>
        </p:spPr>
        <p:style>
          <a:lnRef idx="3">
            <a:schemeClr val="accent3"/>
          </a:lnRef>
          <a:fillRef idx="0">
            <a:schemeClr val="accent3"/>
          </a:fillRef>
          <a:effectRef idx="2">
            <a:schemeClr val="accent3"/>
          </a:effectRef>
          <a:fontRef idx="minor">
            <a:schemeClr val="tx1"/>
          </a:fontRef>
        </p:style>
      </p:cxn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0402" y="1134088"/>
            <a:ext cx="2422705" cy="1609111"/>
          </a:xfrm>
          <a:prstGeom prst="rect">
            <a:avLst/>
          </a:prstGeom>
        </p:spPr>
      </p:pic>
      <p:sp>
        <p:nvSpPr>
          <p:cNvPr id="20" name="TextBox 19"/>
          <p:cNvSpPr txBox="1"/>
          <p:nvPr/>
        </p:nvSpPr>
        <p:spPr>
          <a:xfrm>
            <a:off x="714533" y="2456714"/>
            <a:ext cx="428367" cy="338554"/>
          </a:xfrm>
          <a:prstGeom prst="rect">
            <a:avLst/>
          </a:prstGeom>
          <a:noFill/>
        </p:spPr>
        <p:txBody>
          <a:bodyPr wrap="square" rtlCol="0">
            <a:spAutoFit/>
          </a:bodyPr>
          <a:lstStyle/>
          <a:p>
            <a:r>
              <a:rPr lang="en-US" sz="1600" dirty="0">
                <a:solidFill>
                  <a:schemeClr val="bg2">
                    <a:lumMod val="50000"/>
                  </a:schemeClr>
                </a:solidFill>
                <a:latin typeface="Century Gothic" panose="020B0502020202020204" pitchFamily="34" charset="0"/>
              </a:rPr>
              <a:t>A</a:t>
            </a:r>
          </a:p>
        </p:txBody>
      </p:sp>
      <p:sp>
        <p:nvSpPr>
          <p:cNvPr id="21" name="TextBox 20"/>
          <p:cNvSpPr txBox="1"/>
          <p:nvPr/>
        </p:nvSpPr>
        <p:spPr>
          <a:xfrm>
            <a:off x="674027" y="4276648"/>
            <a:ext cx="428367" cy="338554"/>
          </a:xfrm>
          <a:prstGeom prst="rect">
            <a:avLst/>
          </a:prstGeom>
          <a:noFill/>
        </p:spPr>
        <p:txBody>
          <a:bodyPr wrap="square" rtlCol="0">
            <a:spAutoFit/>
          </a:bodyPr>
          <a:lstStyle/>
          <a:p>
            <a:r>
              <a:rPr lang="en-US" sz="1600" dirty="0">
                <a:solidFill>
                  <a:schemeClr val="bg2">
                    <a:lumMod val="50000"/>
                  </a:schemeClr>
                </a:solidFill>
                <a:latin typeface="Century Gothic" panose="020B0502020202020204" pitchFamily="34" charset="0"/>
              </a:rPr>
              <a:t>B</a:t>
            </a:r>
          </a:p>
        </p:txBody>
      </p:sp>
      <p:sp>
        <p:nvSpPr>
          <p:cNvPr id="22" name="TextBox 21"/>
          <p:cNvSpPr txBox="1"/>
          <p:nvPr/>
        </p:nvSpPr>
        <p:spPr>
          <a:xfrm>
            <a:off x="662319" y="6147150"/>
            <a:ext cx="428367" cy="338554"/>
          </a:xfrm>
          <a:prstGeom prst="rect">
            <a:avLst/>
          </a:prstGeom>
          <a:noFill/>
        </p:spPr>
        <p:txBody>
          <a:bodyPr wrap="square" rtlCol="0">
            <a:spAutoFit/>
          </a:bodyPr>
          <a:lstStyle/>
          <a:p>
            <a:r>
              <a:rPr lang="en-US" sz="1600" dirty="0">
                <a:solidFill>
                  <a:schemeClr val="bg2">
                    <a:lumMod val="50000"/>
                  </a:schemeClr>
                </a:solidFill>
                <a:latin typeface="Century Gothic" panose="020B0502020202020204" pitchFamily="34" charset="0"/>
              </a:rPr>
              <a:t>C</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0495" y="4777626"/>
            <a:ext cx="2417449" cy="1618515"/>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5334" y="2897329"/>
            <a:ext cx="2422610" cy="1726166"/>
          </a:xfrm>
          <a:prstGeom prst="rect">
            <a:avLst/>
          </a:prstGeom>
        </p:spPr>
      </p:pic>
    </p:spTree>
    <p:extLst>
      <p:ext uri="{BB962C8B-B14F-4D97-AF65-F5344CB8AC3E}">
        <p14:creationId xmlns:p14="http://schemas.microsoft.com/office/powerpoint/2010/main" val="419740524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496" y="922984"/>
            <a:ext cx="7773074" cy="5700254"/>
          </a:xfrm>
          <a:prstGeom prst="rect">
            <a:avLst/>
          </a:prstGeom>
        </p:spPr>
      </p:pic>
      <p:sp>
        <p:nvSpPr>
          <p:cNvPr id="2" name="Slide Number Placeholder 1"/>
          <p:cNvSpPr>
            <a:spLocks noGrp="1"/>
          </p:cNvSpPr>
          <p:nvPr>
            <p:ph type="sldNum" sz="quarter" idx="12"/>
          </p:nvPr>
        </p:nvSpPr>
        <p:spPr/>
        <p:txBody>
          <a:bodyPr/>
          <a:lstStyle/>
          <a:p>
            <a:fld id="{183AA414-0E7D-4DDC-A4D1-18D4C78A046E}" type="slidenum">
              <a:rPr lang="en-US" smtClean="0"/>
              <a:t>12</a:t>
            </a:fld>
            <a:endParaRPr lang="en-US"/>
          </a:p>
        </p:txBody>
      </p:sp>
      <p:sp>
        <p:nvSpPr>
          <p:cNvPr id="5" name="TextBox 4"/>
          <p:cNvSpPr txBox="1"/>
          <p:nvPr/>
        </p:nvSpPr>
        <p:spPr>
          <a:xfrm>
            <a:off x="480369" y="359781"/>
            <a:ext cx="7512908" cy="646331"/>
          </a:xfrm>
          <a:prstGeom prst="rect">
            <a:avLst/>
          </a:prstGeom>
          <a:noFill/>
        </p:spPr>
        <p:txBody>
          <a:bodyPr wrap="square" rtlCol="0">
            <a:spAutoFit/>
          </a:bodyPr>
          <a:lstStyle/>
          <a:p>
            <a:r>
              <a:rPr lang="en-US" sz="3600" dirty="0" smtClean="0">
                <a:solidFill>
                  <a:schemeClr val="bg2">
                    <a:lumMod val="75000"/>
                  </a:schemeClr>
                </a:solidFill>
                <a:latin typeface="Century Gothic" panose="020B0502020202020204" pitchFamily="34" charset="0"/>
              </a:rPr>
              <a:t>Refer to our pricing guide</a:t>
            </a:r>
            <a:endParaRPr lang="en-US" sz="3600" dirty="0">
              <a:solidFill>
                <a:schemeClr val="bg2">
                  <a:lumMod val="75000"/>
                </a:schemeClr>
              </a:solidFill>
              <a:latin typeface="Century Gothic" panose="020B0502020202020204" pitchFamily="34" charset="0"/>
            </a:endParaRPr>
          </a:p>
        </p:txBody>
      </p:sp>
    </p:spTree>
    <p:extLst>
      <p:ext uri="{BB962C8B-B14F-4D97-AF65-F5344CB8AC3E}">
        <p14:creationId xmlns:p14="http://schemas.microsoft.com/office/powerpoint/2010/main" val="166348627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96845" y="236213"/>
            <a:ext cx="7512908" cy="646331"/>
          </a:xfrm>
          <a:prstGeom prst="rect">
            <a:avLst/>
          </a:prstGeom>
          <a:noFill/>
        </p:spPr>
        <p:txBody>
          <a:bodyPr wrap="square" rtlCol="0">
            <a:spAutoFit/>
          </a:bodyPr>
          <a:lstStyle/>
          <a:p>
            <a:r>
              <a:rPr lang="en-US" sz="3600" dirty="0" smtClean="0">
                <a:solidFill>
                  <a:schemeClr val="bg2">
                    <a:lumMod val="75000"/>
                  </a:schemeClr>
                </a:solidFill>
                <a:latin typeface="Century Gothic" panose="020B0502020202020204" pitchFamily="34" charset="0"/>
              </a:rPr>
              <a:t>Step 3</a:t>
            </a:r>
            <a:endParaRPr lang="en-US" sz="3600" dirty="0">
              <a:solidFill>
                <a:schemeClr val="bg2">
                  <a:lumMod val="75000"/>
                </a:schemeClr>
              </a:solidFill>
              <a:latin typeface="Century Gothic" panose="020B0502020202020204" pitchFamily="34" charset="0"/>
            </a:endParaRPr>
          </a:p>
        </p:txBody>
      </p:sp>
      <p:sp>
        <p:nvSpPr>
          <p:cNvPr id="5" name="Content Placeholder 2"/>
          <p:cNvSpPr txBox="1">
            <a:spLocks noGrp="1"/>
          </p:cNvSpPr>
          <p:nvPr>
            <p:ph idx="1"/>
          </p:nvPr>
        </p:nvSpPr>
        <p:spPr>
          <a:xfrm>
            <a:off x="562747" y="882544"/>
            <a:ext cx="7897513"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solidFill>
                  <a:schemeClr val="accent5">
                    <a:lumMod val="75000"/>
                  </a:schemeClr>
                </a:solidFill>
                <a:latin typeface="Century Gothic" panose="020B0502020202020204" pitchFamily="34" charset="0"/>
              </a:rPr>
              <a:t>Pre-select Menu based on budget and preference </a:t>
            </a:r>
          </a:p>
          <a:p>
            <a:pPr lvl="0"/>
            <a:r>
              <a:rPr lang="en-US" sz="2000" dirty="0">
                <a:solidFill>
                  <a:schemeClr val="bg2">
                    <a:lumMod val="50000"/>
                  </a:schemeClr>
                </a:solidFill>
                <a:latin typeface="Century Gothic" panose="020B0502020202020204" pitchFamily="34" charset="0"/>
              </a:rPr>
              <a:t>Pre-set Dinner/Lunch Menus</a:t>
            </a:r>
          </a:p>
          <a:p>
            <a:pPr lvl="0"/>
            <a:r>
              <a:rPr lang="en-US" sz="2000" dirty="0">
                <a:solidFill>
                  <a:schemeClr val="bg2">
                    <a:lumMod val="50000"/>
                  </a:schemeClr>
                </a:solidFill>
                <a:latin typeface="Century Gothic" panose="020B0502020202020204" pitchFamily="34" charset="0"/>
              </a:rPr>
              <a:t>Pre-set Platters</a:t>
            </a:r>
          </a:p>
          <a:p>
            <a:pPr lvl="0"/>
            <a:r>
              <a:rPr lang="en-US" sz="2000" dirty="0">
                <a:solidFill>
                  <a:schemeClr val="bg2">
                    <a:lumMod val="50000"/>
                  </a:schemeClr>
                </a:solidFill>
                <a:latin typeface="Century Gothic" panose="020B0502020202020204" pitchFamily="34" charset="0"/>
              </a:rPr>
              <a:t>Pre-set </a:t>
            </a:r>
            <a:r>
              <a:rPr lang="en-US" sz="2000" dirty="0" err="1">
                <a:solidFill>
                  <a:schemeClr val="bg2">
                    <a:lumMod val="50000"/>
                  </a:schemeClr>
                </a:solidFill>
                <a:latin typeface="Century Gothic" panose="020B0502020202020204" pitchFamily="34" charset="0"/>
              </a:rPr>
              <a:t>Passables</a:t>
            </a:r>
            <a:endParaRPr lang="en-US" sz="2000" dirty="0">
              <a:solidFill>
                <a:schemeClr val="bg2">
                  <a:lumMod val="50000"/>
                </a:schemeClr>
              </a:solidFill>
              <a:latin typeface="Century Gothic" panose="020B0502020202020204" pitchFamily="34" charset="0"/>
            </a:endParaRPr>
          </a:p>
          <a:p>
            <a:pPr lvl="0"/>
            <a:r>
              <a:rPr lang="en-US" sz="2000" dirty="0">
                <a:solidFill>
                  <a:schemeClr val="bg2">
                    <a:lumMod val="50000"/>
                  </a:schemeClr>
                </a:solidFill>
                <a:latin typeface="Century Gothic" panose="020B0502020202020204" pitchFamily="34" charset="0"/>
              </a:rPr>
              <a:t>Pre-Selected Wines</a:t>
            </a:r>
          </a:p>
          <a:p>
            <a:r>
              <a:rPr lang="en-US" sz="2000" dirty="0">
                <a:solidFill>
                  <a:schemeClr val="bg2">
                    <a:lumMod val="50000"/>
                  </a:schemeClr>
                </a:solidFill>
                <a:latin typeface="Century Gothic" panose="020B0502020202020204" pitchFamily="34" charset="0"/>
              </a:rPr>
              <a:t>Special Requests</a:t>
            </a:r>
            <a:endParaRPr lang="en-US" sz="2400" dirty="0">
              <a:solidFill>
                <a:schemeClr val="bg2">
                  <a:lumMod val="50000"/>
                </a:schemeClr>
              </a:solidFill>
              <a:latin typeface="Century Gothic" panose="020B0502020202020204" pitchFamily="34" charset="0"/>
            </a:endParaRPr>
          </a:p>
        </p:txBody>
      </p:sp>
      <p:sp>
        <p:nvSpPr>
          <p:cNvPr id="8" name="Slide Number Placeholder 7"/>
          <p:cNvSpPr>
            <a:spLocks noGrp="1"/>
          </p:cNvSpPr>
          <p:nvPr>
            <p:ph type="sldNum" sz="quarter" idx="12"/>
          </p:nvPr>
        </p:nvSpPr>
        <p:spPr/>
        <p:txBody>
          <a:bodyPr/>
          <a:lstStyle/>
          <a:p>
            <a:fld id="{183AA414-0E7D-4DDC-A4D1-18D4C78A046E}" type="slidenum">
              <a:rPr lang="en-US" smtClean="0"/>
              <a:t>13</a:t>
            </a:fld>
            <a:endParaRPr lang="en-US"/>
          </a:p>
        </p:txBody>
      </p:sp>
      <p:sp>
        <p:nvSpPr>
          <p:cNvPr id="6" name="Content Placeholder 2"/>
          <p:cNvSpPr txBox="1">
            <a:spLocks/>
          </p:cNvSpPr>
          <p:nvPr/>
        </p:nvSpPr>
        <p:spPr>
          <a:xfrm>
            <a:off x="562747" y="4115916"/>
            <a:ext cx="7922227" cy="262280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solidFill>
                  <a:schemeClr val="accent5">
                    <a:lumMod val="75000"/>
                  </a:schemeClr>
                </a:solidFill>
                <a:latin typeface="Century Gothic" panose="020B0502020202020204" pitchFamily="34" charset="0"/>
              </a:rPr>
              <a:t>Close Contract Details </a:t>
            </a:r>
          </a:p>
          <a:p>
            <a:r>
              <a:rPr lang="en-US" sz="2000" dirty="0">
                <a:solidFill>
                  <a:schemeClr val="bg2">
                    <a:lumMod val="50000"/>
                  </a:schemeClr>
                </a:solidFill>
                <a:latin typeface="Century Gothic" panose="020B0502020202020204" pitchFamily="34" charset="0"/>
              </a:rPr>
              <a:t>Patio (up to 150 </a:t>
            </a:r>
            <a:r>
              <a:rPr lang="en-US" sz="2000" dirty="0" smtClean="0">
                <a:solidFill>
                  <a:schemeClr val="bg2">
                    <a:lumMod val="50000"/>
                  </a:schemeClr>
                </a:solidFill>
                <a:latin typeface="Century Gothic" panose="020B0502020202020204" pitchFamily="34" charset="0"/>
              </a:rPr>
              <a:t>Standing/ 30 - 55 </a:t>
            </a:r>
            <a:r>
              <a:rPr lang="en-US" sz="2000" dirty="0">
                <a:solidFill>
                  <a:schemeClr val="bg2">
                    <a:lumMod val="50000"/>
                  </a:schemeClr>
                </a:solidFill>
                <a:latin typeface="Century Gothic" panose="020B0502020202020204" pitchFamily="34" charset="0"/>
              </a:rPr>
              <a:t>Seated)</a:t>
            </a:r>
          </a:p>
          <a:p>
            <a:r>
              <a:rPr lang="en-US" sz="2000" dirty="0" err="1">
                <a:solidFill>
                  <a:schemeClr val="bg2">
                    <a:lumMod val="50000"/>
                  </a:schemeClr>
                </a:solidFill>
                <a:latin typeface="Century Gothic" panose="020B0502020202020204" pitchFamily="34" charset="0"/>
              </a:rPr>
              <a:t>Hightops</a:t>
            </a:r>
            <a:r>
              <a:rPr lang="en-US" sz="2000" dirty="0">
                <a:solidFill>
                  <a:schemeClr val="bg2">
                    <a:lumMod val="50000"/>
                  </a:schemeClr>
                </a:solidFill>
                <a:latin typeface="Century Gothic" panose="020B0502020202020204" pitchFamily="34" charset="0"/>
              </a:rPr>
              <a:t> (up to 40 </a:t>
            </a:r>
            <a:r>
              <a:rPr lang="en-US" sz="2000" dirty="0" smtClean="0">
                <a:solidFill>
                  <a:schemeClr val="bg2">
                    <a:lumMod val="50000"/>
                  </a:schemeClr>
                </a:solidFill>
                <a:latin typeface="Century Gothic" panose="020B0502020202020204" pitchFamily="34" charset="0"/>
              </a:rPr>
              <a:t>standing/ 27 </a:t>
            </a:r>
            <a:r>
              <a:rPr lang="en-US" sz="2000" dirty="0">
                <a:solidFill>
                  <a:schemeClr val="bg2">
                    <a:lumMod val="50000"/>
                  </a:schemeClr>
                </a:solidFill>
                <a:latin typeface="Century Gothic" panose="020B0502020202020204" pitchFamily="34" charset="0"/>
              </a:rPr>
              <a:t>seated)</a:t>
            </a:r>
          </a:p>
          <a:p>
            <a:r>
              <a:rPr lang="en-US" sz="2000" dirty="0">
                <a:solidFill>
                  <a:schemeClr val="bg2">
                    <a:lumMod val="50000"/>
                  </a:schemeClr>
                </a:solidFill>
                <a:latin typeface="Century Gothic" panose="020B0502020202020204" pitchFamily="34" charset="0"/>
              </a:rPr>
              <a:t>Main Dining Room (up to 12 seated)</a:t>
            </a:r>
          </a:p>
          <a:p>
            <a:pPr marL="0" indent="0">
              <a:buFont typeface="Arial" panose="020B0604020202020204" pitchFamily="34" charset="0"/>
              <a:buNone/>
            </a:pPr>
            <a:endParaRPr lang="en-US" sz="2400" dirty="0">
              <a:solidFill>
                <a:schemeClr val="bg2">
                  <a:lumMod val="50000"/>
                </a:schemeClr>
              </a:solidFill>
              <a:latin typeface="Century Gothic" panose="020B0502020202020204" pitchFamily="34" charset="0"/>
            </a:endParaRPr>
          </a:p>
        </p:txBody>
      </p:sp>
      <p:sp>
        <p:nvSpPr>
          <p:cNvPr id="7" name="TextBox 6"/>
          <p:cNvSpPr txBox="1"/>
          <p:nvPr/>
        </p:nvSpPr>
        <p:spPr>
          <a:xfrm>
            <a:off x="562747" y="3469585"/>
            <a:ext cx="7512908" cy="646331"/>
          </a:xfrm>
          <a:prstGeom prst="rect">
            <a:avLst/>
          </a:prstGeom>
          <a:noFill/>
        </p:spPr>
        <p:txBody>
          <a:bodyPr wrap="square" rtlCol="0">
            <a:spAutoFit/>
          </a:bodyPr>
          <a:lstStyle/>
          <a:p>
            <a:r>
              <a:rPr lang="en-US" sz="3600" dirty="0" smtClean="0">
                <a:solidFill>
                  <a:schemeClr val="bg2">
                    <a:lumMod val="75000"/>
                  </a:schemeClr>
                </a:solidFill>
                <a:latin typeface="Century Gothic" panose="020B0502020202020204" pitchFamily="34" charset="0"/>
              </a:rPr>
              <a:t>Step 4</a:t>
            </a:r>
            <a:endParaRPr lang="en-US" sz="3600" dirty="0">
              <a:solidFill>
                <a:schemeClr val="bg2">
                  <a:lumMod val="75000"/>
                </a:schemeClr>
              </a:solidFill>
              <a:latin typeface="Century Gothic" panose="020B0502020202020204" pitchFamily="34" charset="0"/>
            </a:endParaRPr>
          </a:p>
        </p:txBody>
      </p:sp>
    </p:spTree>
    <p:extLst>
      <p:ext uri="{BB962C8B-B14F-4D97-AF65-F5344CB8AC3E}">
        <p14:creationId xmlns:p14="http://schemas.microsoft.com/office/powerpoint/2010/main" val="1674222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title"/>
          </p:nvPr>
        </p:nvSpPr>
        <p:spPr>
          <a:xfrm>
            <a:off x="628650" y="287599"/>
            <a:ext cx="7886700" cy="590931"/>
          </a:xfrm>
          <a:prstGeom prst="rect">
            <a:avLst/>
          </a:prstGeom>
          <a:noFill/>
        </p:spPr>
        <p:txBody>
          <a:bodyPr wrap="square" rtlCol="0">
            <a:spAutoFit/>
          </a:bodyPr>
          <a:lstStyle/>
          <a:p>
            <a:r>
              <a:rPr lang="en-US" sz="3600" dirty="0" smtClean="0">
                <a:solidFill>
                  <a:schemeClr val="bg2">
                    <a:lumMod val="75000"/>
                  </a:schemeClr>
                </a:solidFill>
                <a:latin typeface="Century Gothic" panose="020B0502020202020204" pitchFamily="34" charset="0"/>
              </a:rPr>
              <a:t>FAQ’s</a:t>
            </a:r>
            <a:endParaRPr lang="en-US" sz="3600" dirty="0">
              <a:solidFill>
                <a:schemeClr val="bg2">
                  <a:lumMod val="75000"/>
                </a:schemeClr>
              </a:solidFill>
              <a:latin typeface="Century Gothic" panose="020B0502020202020204" pitchFamily="34" charset="0"/>
            </a:endParaRPr>
          </a:p>
        </p:txBody>
      </p:sp>
      <p:sp>
        <p:nvSpPr>
          <p:cNvPr id="3" name="Content Placeholder 2"/>
          <p:cNvSpPr>
            <a:spLocks noGrp="1"/>
          </p:cNvSpPr>
          <p:nvPr>
            <p:ph idx="1"/>
          </p:nvPr>
        </p:nvSpPr>
        <p:spPr>
          <a:xfrm>
            <a:off x="735742" y="975197"/>
            <a:ext cx="7886700" cy="5563716"/>
          </a:xfrm>
        </p:spPr>
        <p:txBody>
          <a:bodyPr>
            <a:normAutofit/>
          </a:bodyPr>
          <a:lstStyle/>
          <a:p>
            <a:pPr marL="0" indent="0">
              <a:buNone/>
            </a:pPr>
            <a:r>
              <a:rPr lang="en-US" sz="1800" b="1" dirty="0" smtClean="0">
                <a:solidFill>
                  <a:schemeClr val="accent5">
                    <a:lumMod val="75000"/>
                  </a:schemeClr>
                </a:solidFill>
                <a:latin typeface="Century Gothic" panose="020B0502020202020204" pitchFamily="34" charset="0"/>
              </a:rPr>
              <a:t>What is the next step?</a:t>
            </a:r>
          </a:p>
          <a:p>
            <a:pPr marL="0" indent="0">
              <a:buNone/>
            </a:pPr>
            <a:r>
              <a:rPr lang="en-US" sz="1200" dirty="0" smtClean="0">
                <a:solidFill>
                  <a:schemeClr val="accent5">
                    <a:lumMod val="75000"/>
                  </a:schemeClr>
                </a:solidFill>
                <a:latin typeface="Century Gothic" panose="020B0502020202020204" pitchFamily="34" charset="0"/>
              </a:rPr>
              <a:t>Send us an email at </a:t>
            </a:r>
            <a:r>
              <a:rPr lang="en-US" sz="1200" b="1" dirty="0" smtClean="0">
                <a:solidFill>
                  <a:schemeClr val="accent5">
                    <a:lumMod val="75000"/>
                  </a:schemeClr>
                </a:solidFill>
                <a:latin typeface="Century Gothic" panose="020B0502020202020204" pitchFamily="34" charset="0"/>
                <a:hlinkClick r:id="rId2"/>
              </a:rPr>
              <a:t>https://event.circabistros.com/</a:t>
            </a:r>
            <a:r>
              <a:rPr lang="en-US" sz="1200" b="1" dirty="0" smtClean="0">
                <a:solidFill>
                  <a:schemeClr val="accent5">
                    <a:lumMod val="75000"/>
                  </a:schemeClr>
                </a:solidFill>
                <a:latin typeface="Century Gothic" panose="020B0502020202020204" pitchFamily="34" charset="0"/>
              </a:rPr>
              <a:t> </a:t>
            </a:r>
            <a:r>
              <a:rPr lang="en-US" sz="1200" dirty="0" smtClean="0">
                <a:solidFill>
                  <a:schemeClr val="accent5">
                    <a:lumMod val="75000"/>
                  </a:schemeClr>
                </a:solidFill>
                <a:latin typeface="Century Gothic" panose="020B0502020202020204" pitchFamily="34" charset="0"/>
              </a:rPr>
              <a:t>and click on “Inquire Now” under our Circa at Foggy Bottom location. Fill in your event details and we will get back to you to help you plan your event! </a:t>
            </a:r>
            <a:endParaRPr lang="en-US" sz="1200" dirty="0">
              <a:solidFill>
                <a:schemeClr val="accent5">
                  <a:lumMod val="75000"/>
                </a:schemeClr>
              </a:solidFill>
              <a:latin typeface="Century Gothic" panose="020B0502020202020204" pitchFamily="34" charset="0"/>
            </a:endParaRPr>
          </a:p>
          <a:p>
            <a:pPr marL="0" indent="0">
              <a:buNone/>
            </a:pPr>
            <a:r>
              <a:rPr lang="en-US" sz="1800" b="1" dirty="0" smtClean="0">
                <a:solidFill>
                  <a:schemeClr val="accent5">
                    <a:lumMod val="75000"/>
                  </a:schemeClr>
                </a:solidFill>
                <a:latin typeface="Century Gothic" panose="020B0502020202020204" pitchFamily="34" charset="0"/>
              </a:rPr>
              <a:t>What </a:t>
            </a:r>
            <a:r>
              <a:rPr lang="en-US" sz="1800" b="1" dirty="0">
                <a:solidFill>
                  <a:schemeClr val="accent5">
                    <a:lumMod val="75000"/>
                  </a:schemeClr>
                </a:solidFill>
                <a:latin typeface="Century Gothic" panose="020B0502020202020204" pitchFamily="34" charset="0"/>
              </a:rPr>
              <a:t>is your Large Party “Minimum Spend” </a:t>
            </a:r>
            <a:r>
              <a:rPr lang="en-US" sz="1800" b="1" dirty="0" smtClean="0">
                <a:solidFill>
                  <a:schemeClr val="accent5">
                    <a:lumMod val="75000"/>
                  </a:schemeClr>
                </a:solidFill>
                <a:latin typeface="Century Gothic" panose="020B0502020202020204" pitchFamily="34" charset="0"/>
              </a:rPr>
              <a:t>Policy?</a:t>
            </a:r>
            <a:r>
              <a:rPr lang="en-US" sz="1800" dirty="0">
                <a:solidFill>
                  <a:schemeClr val="accent5">
                    <a:lumMod val="75000"/>
                  </a:schemeClr>
                </a:solidFill>
                <a:latin typeface="Century Gothic" panose="020B0502020202020204" pitchFamily="34" charset="0"/>
              </a:rPr>
              <a:t/>
            </a:r>
            <a:br>
              <a:rPr lang="en-US" sz="1800" dirty="0">
                <a:solidFill>
                  <a:schemeClr val="accent5">
                    <a:lumMod val="75000"/>
                  </a:schemeClr>
                </a:solidFill>
                <a:latin typeface="Century Gothic" panose="020B0502020202020204" pitchFamily="34" charset="0"/>
              </a:rPr>
            </a:br>
            <a:r>
              <a:rPr lang="en-US" sz="1200" dirty="0" smtClean="0">
                <a:solidFill>
                  <a:schemeClr val="accent5">
                    <a:lumMod val="75000"/>
                  </a:schemeClr>
                </a:solidFill>
                <a:latin typeface="Century Gothic" panose="020B0502020202020204" pitchFamily="34" charset="0"/>
              </a:rPr>
              <a:t>Given </a:t>
            </a:r>
            <a:r>
              <a:rPr lang="en-US" sz="1200" dirty="0">
                <a:solidFill>
                  <a:schemeClr val="accent5">
                    <a:lumMod val="75000"/>
                  </a:schemeClr>
                </a:solidFill>
                <a:latin typeface="Century Gothic" panose="020B0502020202020204" pitchFamily="34" charset="0"/>
              </a:rPr>
              <a:t>the fluid nature of the restaurant business we try to keep accurate and flexible minimums. Our minimums will reflect anticipated business on the day or night of your event and the space that you are choosing to utilize. Therefore, if you’re looking for main dining area on a Saturday during peak hours your minimum would be very high. On the other hand if your party is able to book off peak hours or dates we can be far more flexible with our minimum spend requirements. We always try our best to work with each and every guest and party that walks in the door. We will work to find a solution to any budget and any timeslot we have available to guarantee the best experiences for all.</a:t>
            </a:r>
          </a:p>
          <a:p>
            <a:pPr marL="0" indent="0">
              <a:buNone/>
            </a:pPr>
            <a:r>
              <a:rPr lang="en-US" sz="1800" b="1" dirty="0" smtClean="0">
                <a:solidFill>
                  <a:schemeClr val="accent5">
                    <a:lumMod val="75000"/>
                  </a:schemeClr>
                </a:solidFill>
                <a:latin typeface="Century Gothic" panose="020B0502020202020204" pitchFamily="34" charset="0"/>
              </a:rPr>
              <a:t>Do </a:t>
            </a:r>
            <a:r>
              <a:rPr lang="en-US" sz="1800" b="1" dirty="0">
                <a:solidFill>
                  <a:schemeClr val="accent5">
                    <a:lumMod val="75000"/>
                  </a:schemeClr>
                </a:solidFill>
                <a:latin typeface="Century Gothic" panose="020B0502020202020204" pitchFamily="34" charset="0"/>
              </a:rPr>
              <a:t>you have “room fees</a:t>
            </a:r>
            <a:r>
              <a:rPr lang="en-US" sz="1800" b="1" dirty="0" smtClean="0">
                <a:solidFill>
                  <a:schemeClr val="accent5">
                    <a:lumMod val="75000"/>
                  </a:schemeClr>
                </a:solidFill>
                <a:latin typeface="Century Gothic" panose="020B0502020202020204" pitchFamily="34" charset="0"/>
              </a:rPr>
              <a:t>?”</a:t>
            </a:r>
            <a:r>
              <a:rPr lang="en-US" sz="1800" dirty="0">
                <a:solidFill>
                  <a:schemeClr val="accent5">
                    <a:lumMod val="75000"/>
                  </a:schemeClr>
                </a:solidFill>
                <a:latin typeface="Century Gothic" panose="020B0502020202020204" pitchFamily="34" charset="0"/>
              </a:rPr>
              <a:t/>
            </a:r>
            <a:br>
              <a:rPr lang="en-US" sz="1800" dirty="0">
                <a:solidFill>
                  <a:schemeClr val="accent5">
                    <a:lumMod val="75000"/>
                  </a:schemeClr>
                </a:solidFill>
                <a:latin typeface="Century Gothic" panose="020B0502020202020204" pitchFamily="34" charset="0"/>
              </a:rPr>
            </a:br>
            <a:r>
              <a:rPr lang="en-US" sz="1200" dirty="0" smtClean="0">
                <a:solidFill>
                  <a:schemeClr val="accent5">
                    <a:lumMod val="75000"/>
                  </a:schemeClr>
                </a:solidFill>
                <a:latin typeface="Century Gothic" panose="020B0502020202020204" pitchFamily="34" charset="0"/>
              </a:rPr>
              <a:t>We </a:t>
            </a:r>
            <a:r>
              <a:rPr lang="en-US" sz="1200" dirty="0">
                <a:solidFill>
                  <a:schemeClr val="accent5">
                    <a:lumMod val="75000"/>
                  </a:schemeClr>
                </a:solidFill>
                <a:latin typeface="Century Gothic" panose="020B0502020202020204" pitchFamily="34" charset="0"/>
              </a:rPr>
              <a:t>do not usually have any room fees, rather we have a minimum spend policy. With this arrangement you’re only paying for items you receive as long as you reach the minimum quoted for your party. The only time a room fee would be applied is in the event your party fell short of the minimum spend and chose not to order anything more. </a:t>
            </a:r>
            <a:endParaRPr lang="en-US" sz="1200" dirty="0" smtClean="0">
              <a:solidFill>
                <a:schemeClr val="accent5">
                  <a:lumMod val="75000"/>
                </a:schemeClr>
              </a:solidFill>
              <a:latin typeface="Century Gothic" panose="020B0502020202020204" pitchFamily="34" charset="0"/>
            </a:endParaRPr>
          </a:p>
          <a:p>
            <a:pPr marL="0" indent="0">
              <a:buNone/>
            </a:pPr>
            <a:r>
              <a:rPr lang="en-US" sz="1800" b="1" dirty="0" smtClean="0">
                <a:solidFill>
                  <a:schemeClr val="accent5">
                    <a:lumMod val="75000"/>
                  </a:schemeClr>
                </a:solidFill>
                <a:latin typeface="Century Gothic" panose="020B0502020202020204" pitchFamily="34" charset="0"/>
              </a:rPr>
              <a:t>Do </a:t>
            </a:r>
            <a:r>
              <a:rPr lang="en-US" sz="1800" b="1" dirty="0">
                <a:solidFill>
                  <a:schemeClr val="accent5">
                    <a:lumMod val="75000"/>
                  </a:schemeClr>
                </a:solidFill>
                <a:latin typeface="Century Gothic" panose="020B0502020202020204" pitchFamily="34" charset="0"/>
              </a:rPr>
              <a:t>you offer gluten free (or other allergen) options on your set menus?</a:t>
            </a:r>
            <a:r>
              <a:rPr lang="en-US" sz="1200" dirty="0">
                <a:solidFill>
                  <a:schemeClr val="accent5">
                    <a:lumMod val="75000"/>
                  </a:schemeClr>
                </a:solidFill>
                <a:latin typeface="Century Gothic" panose="020B0502020202020204" pitchFamily="34" charset="0"/>
              </a:rPr>
              <a:t/>
            </a:r>
            <a:br>
              <a:rPr lang="en-US" sz="1200" dirty="0">
                <a:solidFill>
                  <a:schemeClr val="accent5">
                    <a:lumMod val="75000"/>
                  </a:schemeClr>
                </a:solidFill>
                <a:latin typeface="Century Gothic" panose="020B0502020202020204" pitchFamily="34" charset="0"/>
              </a:rPr>
            </a:br>
            <a:r>
              <a:rPr lang="en-US" sz="1100" dirty="0">
                <a:solidFill>
                  <a:schemeClr val="accent5">
                    <a:lumMod val="75000"/>
                  </a:schemeClr>
                </a:solidFill>
                <a:latin typeface="Century Gothic" panose="020B0502020202020204" pitchFamily="34" charset="0"/>
              </a:rPr>
              <a:t>Yes! </a:t>
            </a:r>
            <a:r>
              <a:rPr lang="en-US" sz="1100" dirty="0" smtClean="0">
                <a:solidFill>
                  <a:schemeClr val="accent5">
                    <a:lumMod val="75000"/>
                  </a:schemeClr>
                </a:solidFill>
                <a:latin typeface="Century Gothic" panose="020B0502020202020204" pitchFamily="34" charset="0"/>
              </a:rPr>
              <a:t>We offer a gluten sensitive menu. We understand that sensitivity to gluten can vary and feel it’s important to note CIRCA is not a gluten free environment. Please </a:t>
            </a:r>
            <a:r>
              <a:rPr lang="en-US" sz="1100" dirty="0">
                <a:solidFill>
                  <a:schemeClr val="accent5">
                    <a:lumMod val="75000"/>
                  </a:schemeClr>
                </a:solidFill>
                <a:latin typeface="Century Gothic" panose="020B0502020202020204" pitchFamily="34" charset="0"/>
              </a:rPr>
              <a:t>let us know any dietary restrictions prior to menu selection and we will do our best to accommodate.</a:t>
            </a:r>
          </a:p>
          <a:p>
            <a:pPr marL="0" indent="0">
              <a:buNone/>
            </a:pPr>
            <a:r>
              <a:rPr lang="en-US" sz="1800" b="1" dirty="0">
                <a:solidFill>
                  <a:schemeClr val="accent5">
                    <a:lumMod val="75000"/>
                  </a:schemeClr>
                </a:solidFill>
                <a:latin typeface="Century Gothic" panose="020B0502020202020204" pitchFamily="34" charset="0"/>
              </a:rPr>
              <a:t>Do you offer Open Bar packages?</a:t>
            </a:r>
            <a:r>
              <a:rPr lang="en-US" sz="2000" dirty="0">
                <a:solidFill>
                  <a:schemeClr val="accent5">
                    <a:lumMod val="75000"/>
                  </a:schemeClr>
                </a:solidFill>
                <a:latin typeface="Century Gothic" panose="020B0502020202020204" pitchFamily="34" charset="0"/>
              </a:rPr>
              <a:t/>
            </a:r>
            <a:br>
              <a:rPr lang="en-US" sz="2000" dirty="0">
                <a:solidFill>
                  <a:schemeClr val="accent5">
                    <a:lumMod val="75000"/>
                  </a:schemeClr>
                </a:solidFill>
                <a:latin typeface="Century Gothic" panose="020B0502020202020204" pitchFamily="34" charset="0"/>
              </a:rPr>
            </a:br>
            <a:r>
              <a:rPr lang="en-US" sz="1100" dirty="0" smtClean="0">
                <a:solidFill>
                  <a:schemeClr val="accent5">
                    <a:lumMod val="75000"/>
                  </a:schemeClr>
                </a:solidFill>
                <a:latin typeface="Century Gothic" panose="020B0502020202020204" pitchFamily="34" charset="0"/>
              </a:rPr>
              <a:t>Yes! We offer 3 different tiers. A beer and wine package, a house package and a premium package. </a:t>
            </a:r>
            <a:endParaRPr lang="en-US" sz="1100" dirty="0">
              <a:solidFill>
                <a:schemeClr val="accent5">
                  <a:lumMod val="75000"/>
                </a:schemeClr>
              </a:solidFill>
              <a:latin typeface="Century Gothic" panose="020B0502020202020204" pitchFamily="34" charset="0"/>
            </a:endParaRPr>
          </a:p>
        </p:txBody>
      </p:sp>
      <p:sp>
        <p:nvSpPr>
          <p:cNvPr id="5" name="Slide Number Placeholder 4"/>
          <p:cNvSpPr>
            <a:spLocks noGrp="1"/>
          </p:cNvSpPr>
          <p:nvPr>
            <p:ph type="sldNum" sz="quarter" idx="12"/>
          </p:nvPr>
        </p:nvSpPr>
        <p:spPr/>
        <p:txBody>
          <a:bodyPr/>
          <a:lstStyle/>
          <a:p>
            <a:fld id="{183AA414-0E7D-4DDC-A4D1-18D4C78A046E}" type="slidenum">
              <a:rPr lang="en-US" smtClean="0"/>
              <a:t>14</a:t>
            </a:fld>
            <a:endParaRPr lang="en-US"/>
          </a:p>
        </p:txBody>
      </p:sp>
    </p:spTree>
    <p:extLst>
      <p:ext uri="{BB962C8B-B14F-4D97-AF65-F5344CB8AC3E}">
        <p14:creationId xmlns:p14="http://schemas.microsoft.com/office/powerpoint/2010/main" val="7333814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title"/>
          </p:nvPr>
        </p:nvSpPr>
        <p:spPr>
          <a:xfrm>
            <a:off x="628650" y="287599"/>
            <a:ext cx="7886700" cy="590931"/>
          </a:xfrm>
          <a:prstGeom prst="rect">
            <a:avLst/>
          </a:prstGeom>
          <a:noFill/>
        </p:spPr>
        <p:txBody>
          <a:bodyPr wrap="square" rtlCol="0">
            <a:spAutoFit/>
          </a:bodyPr>
          <a:lstStyle/>
          <a:p>
            <a:r>
              <a:rPr lang="en-US" sz="3600" dirty="0" smtClean="0">
                <a:solidFill>
                  <a:schemeClr val="bg2">
                    <a:lumMod val="75000"/>
                  </a:schemeClr>
                </a:solidFill>
                <a:latin typeface="Century Gothic" panose="020B0502020202020204" pitchFamily="34" charset="0"/>
              </a:rPr>
              <a:t>FAQ’s</a:t>
            </a:r>
            <a:endParaRPr lang="en-US" sz="3600" dirty="0">
              <a:solidFill>
                <a:schemeClr val="bg2">
                  <a:lumMod val="75000"/>
                </a:schemeClr>
              </a:solidFill>
              <a:latin typeface="Century Gothic" panose="020B0502020202020204" pitchFamily="34" charset="0"/>
            </a:endParaRPr>
          </a:p>
        </p:txBody>
      </p:sp>
      <p:sp>
        <p:nvSpPr>
          <p:cNvPr id="3" name="Content Placeholder 2"/>
          <p:cNvSpPr>
            <a:spLocks noGrp="1"/>
          </p:cNvSpPr>
          <p:nvPr>
            <p:ph idx="1"/>
          </p:nvPr>
        </p:nvSpPr>
        <p:spPr>
          <a:xfrm>
            <a:off x="628650" y="963827"/>
            <a:ext cx="7886700" cy="5593492"/>
          </a:xfrm>
        </p:spPr>
        <p:txBody>
          <a:bodyPr>
            <a:normAutofit/>
          </a:bodyPr>
          <a:lstStyle/>
          <a:p>
            <a:pPr marL="0" indent="0">
              <a:buNone/>
            </a:pPr>
            <a:r>
              <a:rPr lang="en-US" sz="1600" b="1" dirty="0" smtClean="0">
                <a:solidFill>
                  <a:schemeClr val="accent5">
                    <a:lumMod val="75000"/>
                  </a:schemeClr>
                </a:solidFill>
                <a:latin typeface="Century Gothic" panose="020B0502020202020204" pitchFamily="34" charset="0"/>
              </a:rPr>
              <a:t>Do </a:t>
            </a:r>
            <a:r>
              <a:rPr lang="en-US" sz="1600" b="1" dirty="0">
                <a:solidFill>
                  <a:schemeClr val="accent5">
                    <a:lumMod val="75000"/>
                  </a:schemeClr>
                </a:solidFill>
                <a:latin typeface="Century Gothic" panose="020B0502020202020204" pitchFamily="34" charset="0"/>
              </a:rPr>
              <a:t>you have audio and video capabilities in the Private </a:t>
            </a:r>
            <a:r>
              <a:rPr lang="en-US" sz="1600" b="1" dirty="0" smtClean="0">
                <a:solidFill>
                  <a:schemeClr val="accent5">
                    <a:lumMod val="75000"/>
                  </a:schemeClr>
                </a:solidFill>
                <a:latin typeface="Century Gothic" panose="020B0502020202020204" pitchFamily="34" charset="0"/>
              </a:rPr>
              <a:t>Room?</a:t>
            </a:r>
            <a:r>
              <a:rPr lang="en-US" sz="1600" dirty="0">
                <a:solidFill>
                  <a:schemeClr val="accent5">
                    <a:lumMod val="75000"/>
                  </a:schemeClr>
                </a:solidFill>
                <a:latin typeface="Century Gothic" panose="020B0502020202020204" pitchFamily="34" charset="0"/>
              </a:rPr>
              <a:t/>
            </a:r>
            <a:br>
              <a:rPr lang="en-US" sz="1600" dirty="0">
                <a:solidFill>
                  <a:schemeClr val="accent5">
                    <a:lumMod val="75000"/>
                  </a:schemeClr>
                </a:solidFill>
                <a:latin typeface="Century Gothic" panose="020B0502020202020204" pitchFamily="34" charset="0"/>
              </a:rPr>
            </a:br>
            <a:r>
              <a:rPr lang="en-US" sz="1600" dirty="0" smtClean="0">
                <a:solidFill>
                  <a:schemeClr val="accent5">
                    <a:lumMod val="75000"/>
                  </a:schemeClr>
                </a:solidFill>
                <a:latin typeface="Century Gothic" panose="020B0502020202020204" pitchFamily="34" charset="0"/>
              </a:rPr>
              <a:t>Both </a:t>
            </a:r>
            <a:r>
              <a:rPr lang="en-US" sz="1600" dirty="0">
                <a:solidFill>
                  <a:schemeClr val="accent5">
                    <a:lumMod val="75000"/>
                  </a:schemeClr>
                </a:solidFill>
                <a:latin typeface="Century Gothic" panose="020B0502020202020204" pitchFamily="34" charset="0"/>
              </a:rPr>
              <a:t>the private and semi-private areas have their own television with HDMI ports on the televisions. For any other A/V need </a:t>
            </a:r>
            <a:r>
              <a:rPr lang="en-US" sz="1600" dirty="0" smtClean="0">
                <a:solidFill>
                  <a:schemeClr val="accent5">
                    <a:lumMod val="75000"/>
                  </a:schemeClr>
                </a:solidFill>
                <a:latin typeface="Century Gothic" panose="020B0502020202020204" pitchFamily="34" charset="0"/>
              </a:rPr>
              <a:t>(screens</a:t>
            </a:r>
            <a:r>
              <a:rPr lang="en-US" sz="1600" dirty="0">
                <a:solidFill>
                  <a:schemeClr val="accent5">
                    <a:lumMod val="75000"/>
                  </a:schemeClr>
                </a:solidFill>
                <a:latin typeface="Century Gothic" panose="020B0502020202020204" pitchFamily="34" charset="0"/>
              </a:rPr>
              <a:t>, projectors, speakers, microphones) you would need to bring in from an outside source which we can acquire for you.</a:t>
            </a:r>
          </a:p>
          <a:p>
            <a:pPr marL="0" indent="0">
              <a:buNone/>
            </a:pPr>
            <a:r>
              <a:rPr lang="en-US" sz="1600" b="1" dirty="0">
                <a:solidFill>
                  <a:schemeClr val="accent5">
                    <a:lumMod val="75000"/>
                  </a:schemeClr>
                </a:solidFill>
                <a:latin typeface="Century Gothic" panose="020B0502020202020204" pitchFamily="34" charset="0"/>
              </a:rPr>
              <a:t>Can we decorate the space?</a:t>
            </a:r>
            <a:r>
              <a:rPr lang="en-US" sz="1800" b="1" dirty="0">
                <a:solidFill>
                  <a:schemeClr val="accent5">
                    <a:lumMod val="75000"/>
                  </a:schemeClr>
                </a:solidFill>
                <a:latin typeface="Century Gothic" panose="020B0502020202020204" pitchFamily="34" charset="0"/>
              </a:rPr>
              <a:t/>
            </a:r>
            <a:br>
              <a:rPr lang="en-US" sz="1800" b="1" dirty="0">
                <a:solidFill>
                  <a:schemeClr val="accent5">
                    <a:lumMod val="75000"/>
                  </a:schemeClr>
                </a:solidFill>
                <a:latin typeface="Century Gothic" panose="020B0502020202020204" pitchFamily="34" charset="0"/>
              </a:rPr>
            </a:br>
            <a:r>
              <a:rPr lang="en-US" sz="1800" dirty="0">
                <a:solidFill>
                  <a:schemeClr val="accent5">
                    <a:lumMod val="75000"/>
                  </a:schemeClr>
                </a:solidFill>
                <a:latin typeface="Century Gothic" panose="020B0502020202020204" pitchFamily="34" charset="0"/>
              </a:rPr>
              <a:t>Depending on the nature of the event guests often inquire about decorations. We are open to outside decorations within reason and just ask that it not interfere with other guests that may be dining in our establishment. We typically try to avoid flashing lights, noise makers or massive balloon arrangements. But, never hesitate to ask and as always we will try to make it work!</a:t>
            </a:r>
          </a:p>
          <a:p>
            <a:pPr marL="0" indent="0">
              <a:buNone/>
            </a:pPr>
            <a:r>
              <a:rPr lang="en-US" sz="1600" b="1" dirty="0">
                <a:solidFill>
                  <a:schemeClr val="accent5">
                    <a:lumMod val="75000"/>
                  </a:schemeClr>
                </a:solidFill>
                <a:latin typeface="Century Gothic" panose="020B0502020202020204" pitchFamily="34" charset="0"/>
              </a:rPr>
              <a:t>Does the minimum spend include tax and gratuity?</a:t>
            </a:r>
            <a:br>
              <a:rPr lang="en-US" sz="1600" b="1" dirty="0">
                <a:solidFill>
                  <a:schemeClr val="accent5">
                    <a:lumMod val="75000"/>
                  </a:schemeClr>
                </a:solidFill>
                <a:latin typeface="Century Gothic" panose="020B0502020202020204" pitchFamily="34" charset="0"/>
              </a:rPr>
            </a:br>
            <a:r>
              <a:rPr lang="en-US" sz="1800" dirty="0">
                <a:solidFill>
                  <a:schemeClr val="accent5">
                    <a:lumMod val="75000"/>
                  </a:schemeClr>
                </a:solidFill>
                <a:latin typeface="Century Gothic" panose="020B0502020202020204" pitchFamily="34" charset="0"/>
              </a:rPr>
              <a:t>All quoted minimums do NOT include tax and gratuity. </a:t>
            </a:r>
            <a:endParaRPr lang="en-US" sz="1200" dirty="0">
              <a:solidFill>
                <a:schemeClr val="accent5">
                  <a:lumMod val="75000"/>
                </a:schemeClr>
              </a:solidFill>
              <a:latin typeface="Century Gothic" panose="020B0502020202020204" pitchFamily="34" charset="0"/>
            </a:endParaRPr>
          </a:p>
          <a:p>
            <a:pPr marL="0" indent="0">
              <a:buNone/>
            </a:pPr>
            <a:r>
              <a:rPr lang="en-US" sz="1800" b="1" dirty="0">
                <a:solidFill>
                  <a:schemeClr val="accent5">
                    <a:lumMod val="75000"/>
                  </a:schemeClr>
                </a:solidFill>
                <a:latin typeface="Century Gothic" panose="020B0502020202020204" pitchFamily="34" charset="0"/>
              </a:rPr>
              <a:t>Can we bring our own </a:t>
            </a:r>
            <a:r>
              <a:rPr lang="en-US" sz="1800" b="1" dirty="0" smtClean="0">
                <a:solidFill>
                  <a:schemeClr val="accent5">
                    <a:lumMod val="75000"/>
                  </a:schemeClr>
                </a:solidFill>
                <a:latin typeface="Century Gothic" panose="020B0502020202020204" pitchFamily="34" charset="0"/>
              </a:rPr>
              <a:t>cake/desserts?</a:t>
            </a:r>
            <a:r>
              <a:rPr lang="en-US" sz="1800" dirty="0">
                <a:solidFill>
                  <a:schemeClr val="accent5">
                    <a:lumMod val="75000"/>
                  </a:schemeClr>
                </a:solidFill>
                <a:latin typeface="Century Gothic" panose="020B0502020202020204" pitchFamily="34" charset="0"/>
              </a:rPr>
              <a:t/>
            </a:r>
            <a:br>
              <a:rPr lang="en-US" sz="1800" dirty="0">
                <a:solidFill>
                  <a:schemeClr val="accent5">
                    <a:lumMod val="75000"/>
                  </a:schemeClr>
                </a:solidFill>
                <a:latin typeface="Century Gothic" panose="020B0502020202020204" pitchFamily="34" charset="0"/>
              </a:rPr>
            </a:br>
            <a:r>
              <a:rPr lang="en-US" sz="1800" dirty="0" smtClean="0">
                <a:solidFill>
                  <a:schemeClr val="accent5">
                    <a:lumMod val="75000"/>
                  </a:schemeClr>
                </a:solidFill>
                <a:latin typeface="Century Gothic" panose="020B0502020202020204" pitchFamily="34" charset="0"/>
              </a:rPr>
              <a:t>Of </a:t>
            </a:r>
            <a:r>
              <a:rPr lang="en-US" sz="1800" dirty="0">
                <a:solidFill>
                  <a:schemeClr val="accent5">
                    <a:lumMod val="75000"/>
                  </a:schemeClr>
                </a:solidFill>
                <a:latin typeface="Century Gothic" panose="020B0502020202020204" pitchFamily="34" charset="0"/>
              </a:rPr>
              <a:t>course you can! We are more than happy to store it in our fridge while you dine and cut it for you once it’s ready. </a:t>
            </a:r>
          </a:p>
          <a:p>
            <a:endParaRPr lang="en-US" sz="1800" dirty="0">
              <a:solidFill>
                <a:schemeClr val="accent5">
                  <a:lumMod val="75000"/>
                </a:schemeClr>
              </a:solidFill>
            </a:endParaRPr>
          </a:p>
          <a:p>
            <a:pPr marL="0" indent="0">
              <a:buNone/>
            </a:pPr>
            <a:endParaRPr lang="en-US" dirty="0">
              <a:solidFill>
                <a:schemeClr val="accent5">
                  <a:lumMod val="75000"/>
                </a:schemeClr>
              </a:solidFill>
            </a:endParaRPr>
          </a:p>
        </p:txBody>
      </p:sp>
      <p:sp>
        <p:nvSpPr>
          <p:cNvPr id="5" name="Slide Number Placeholder 4"/>
          <p:cNvSpPr>
            <a:spLocks noGrp="1"/>
          </p:cNvSpPr>
          <p:nvPr>
            <p:ph type="sldNum" sz="quarter" idx="12"/>
          </p:nvPr>
        </p:nvSpPr>
        <p:spPr/>
        <p:txBody>
          <a:bodyPr/>
          <a:lstStyle/>
          <a:p>
            <a:fld id="{183AA414-0E7D-4DDC-A4D1-18D4C78A046E}" type="slidenum">
              <a:rPr lang="en-US" smtClean="0"/>
              <a:t>15</a:t>
            </a:fld>
            <a:endParaRPr lang="en-US"/>
          </a:p>
        </p:txBody>
      </p:sp>
    </p:spTree>
    <p:extLst>
      <p:ext uri="{BB962C8B-B14F-4D97-AF65-F5344CB8AC3E}">
        <p14:creationId xmlns:p14="http://schemas.microsoft.com/office/powerpoint/2010/main" val="26973317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title"/>
          </p:nvPr>
        </p:nvSpPr>
        <p:spPr>
          <a:xfrm>
            <a:off x="628650" y="287599"/>
            <a:ext cx="7886700" cy="590931"/>
          </a:xfrm>
          <a:prstGeom prst="rect">
            <a:avLst/>
          </a:prstGeom>
          <a:noFill/>
        </p:spPr>
        <p:txBody>
          <a:bodyPr wrap="square" rtlCol="0">
            <a:spAutoFit/>
          </a:bodyPr>
          <a:lstStyle/>
          <a:p>
            <a:r>
              <a:rPr lang="en-US" sz="3600" dirty="0" smtClean="0">
                <a:solidFill>
                  <a:schemeClr val="bg2">
                    <a:lumMod val="75000"/>
                  </a:schemeClr>
                </a:solidFill>
                <a:latin typeface="Century Gothic" panose="020B0502020202020204" pitchFamily="34" charset="0"/>
              </a:rPr>
              <a:t>FAQ’s</a:t>
            </a:r>
            <a:endParaRPr lang="en-US" sz="3600" dirty="0">
              <a:solidFill>
                <a:schemeClr val="bg2">
                  <a:lumMod val="75000"/>
                </a:schemeClr>
              </a:solidFill>
              <a:latin typeface="Century Gothic" panose="020B0502020202020204" pitchFamily="34" charset="0"/>
            </a:endParaRPr>
          </a:p>
        </p:txBody>
      </p:sp>
      <p:sp>
        <p:nvSpPr>
          <p:cNvPr id="3" name="Content Placeholder 2"/>
          <p:cNvSpPr>
            <a:spLocks noGrp="1"/>
          </p:cNvSpPr>
          <p:nvPr>
            <p:ph idx="1"/>
          </p:nvPr>
        </p:nvSpPr>
        <p:spPr>
          <a:xfrm>
            <a:off x="628650" y="963827"/>
            <a:ext cx="7886700" cy="5213136"/>
          </a:xfrm>
        </p:spPr>
        <p:txBody>
          <a:bodyPr>
            <a:normAutofit fontScale="92500" lnSpcReduction="20000"/>
          </a:bodyPr>
          <a:lstStyle/>
          <a:p>
            <a:pPr marL="0" indent="0">
              <a:buNone/>
            </a:pPr>
            <a:r>
              <a:rPr lang="en-US" sz="2000" b="1" dirty="0">
                <a:solidFill>
                  <a:schemeClr val="accent5">
                    <a:lumMod val="75000"/>
                  </a:schemeClr>
                </a:solidFill>
                <a:latin typeface="Century Gothic" panose="020B0502020202020204" pitchFamily="34" charset="0"/>
              </a:rPr>
              <a:t>Do you accommodate Tax Exemptions?</a:t>
            </a:r>
            <a:r>
              <a:rPr lang="en-US" sz="2000" dirty="0">
                <a:solidFill>
                  <a:schemeClr val="accent5">
                    <a:lumMod val="75000"/>
                  </a:schemeClr>
                </a:solidFill>
                <a:latin typeface="Century Gothic" panose="020B0502020202020204" pitchFamily="34" charset="0"/>
              </a:rPr>
              <a:t/>
            </a:r>
            <a:br>
              <a:rPr lang="en-US" sz="2000" dirty="0">
                <a:solidFill>
                  <a:schemeClr val="accent5">
                    <a:lumMod val="75000"/>
                  </a:schemeClr>
                </a:solidFill>
                <a:latin typeface="Century Gothic" panose="020B0502020202020204" pitchFamily="34" charset="0"/>
              </a:rPr>
            </a:br>
            <a:r>
              <a:rPr lang="en-US" sz="2000" dirty="0">
                <a:solidFill>
                  <a:schemeClr val="accent5">
                    <a:lumMod val="75000"/>
                  </a:schemeClr>
                </a:solidFill>
                <a:latin typeface="Century Gothic" panose="020B0502020202020204" pitchFamily="34" charset="0"/>
              </a:rPr>
              <a:t>Yes, we can absolutely accommodate your tax exemption! As long as you provide your valid tax exemption form/card, you will not be charged tax. If you are not Tax Exempt, you will be charged 10% DC tax. </a:t>
            </a:r>
          </a:p>
          <a:p>
            <a:pPr marL="0" indent="0">
              <a:buNone/>
            </a:pPr>
            <a:r>
              <a:rPr lang="en-US" sz="2000" b="1" dirty="0">
                <a:solidFill>
                  <a:schemeClr val="accent5">
                    <a:lumMod val="75000"/>
                  </a:schemeClr>
                </a:solidFill>
                <a:latin typeface="Century Gothic" panose="020B0502020202020204" pitchFamily="34" charset="0"/>
              </a:rPr>
              <a:t>Is the patio comfortable during inclement weather?</a:t>
            </a:r>
            <a:r>
              <a:rPr lang="en-US" sz="2000" dirty="0">
                <a:solidFill>
                  <a:schemeClr val="accent5">
                    <a:lumMod val="75000"/>
                  </a:schemeClr>
                </a:solidFill>
                <a:latin typeface="Century Gothic" panose="020B0502020202020204" pitchFamily="34" charset="0"/>
              </a:rPr>
              <a:t/>
            </a:r>
            <a:br>
              <a:rPr lang="en-US" sz="2000" dirty="0">
                <a:solidFill>
                  <a:schemeClr val="accent5">
                    <a:lumMod val="75000"/>
                  </a:schemeClr>
                </a:solidFill>
                <a:latin typeface="Century Gothic" panose="020B0502020202020204" pitchFamily="34" charset="0"/>
              </a:rPr>
            </a:br>
            <a:r>
              <a:rPr lang="en-US" sz="1800" dirty="0">
                <a:solidFill>
                  <a:schemeClr val="accent5">
                    <a:lumMod val="75000"/>
                  </a:schemeClr>
                </a:solidFill>
                <a:latin typeface="Century Gothic" panose="020B0502020202020204" pitchFamily="34" charset="0"/>
              </a:rPr>
              <a:t>Our patio is great for dining in all seasons. There are toasty heaters covering the expanse of the patio. It is also protected by an awning and nylon panels that enclose the sides and are retracted during warm weather. In this past year, we had guests dine on the patio nearly every single day. A jacket may be necessary on days that average below 40</a:t>
            </a:r>
            <a:r>
              <a:rPr lang="en-US" sz="1800" dirty="0">
                <a:solidFill>
                  <a:schemeClr val="accent5">
                    <a:lumMod val="75000"/>
                  </a:schemeClr>
                </a:solidFill>
                <a:latin typeface="Century Gothic" panose="020B0502020202020204" pitchFamily="34" charset="0"/>
                <a:sym typeface="Symbol" panose="05050102010706020507" pitchFamily="18" charset="2"/>
              </a:rPr>
              <a:t></a:t>
            </a:r>
            <a:r>
              <a:rPr lang="en-US" sz="1800" dirty="0">
                <a:solidFill>
                  <a:schemeClr val="accent5">
                    <a:lumMod val="75000"/>
                  </a:schemeClr>
                </a:solidFill>
                <a:latin typeface="Century Gothic" panose="020B0502020202020204" pitchFamily="34" charset="0"/>
              </a:rPr>
              <a:t>F. </a:t>
            </a:r>
            <a:endParaRPr lang="en-US" sz="1800" b="1" dirty="0" smtClean="0">
              <a:solidFill>
                <a:schemeClr val="accent5">
                  <a:lumMod val="75000"/>
                </a:schemeClr>
              </a:solidFill>
              <a:latin typeface="Century Gothic" panose="020B0502020202020204" pitchFamily="34" charset="0"/>
            </a:endParaRPr>
          </a:p>
          <a:p>
            <a:pPr marL="0" indent="0">
              <a:buNone/>
            </a:pPr>
            <a:r>
              <a:rPr lang="en-US" sz="1800" b="1" dirty="0" smtClean="0">
                <a:solidFill>
                  <a:schemeClr val="accent5">
                    <a:lumMod val="75000"/>
                  </a:schemeClr>
                </a:solidFill>
                <a:latin typeface="Century Gothic" panose="020B0502020202020204" pitchFamily="34" charset="0"/>
              </a:rPr>
              <a:t>What </a:t>
            </a:r>
            <a:r>
              <a:rPr lang="en-US" sz="1800" b="1" dirty="0">
                <a:solidFill>
                  <a:schemeClr val="accent5">
                    <a:lumMod val="75000"/>
                  </a:schemeClr>
                </a:solidFill>
                <a:latin typeface="Century Gothic" panose="020B0502020202020204" pitchFamily="34" charset="0"/>
              </a:rPr>
              <a:t>if my party size changes before the </a:t>
            </a:r>
            <a:r>
              <a:rPr lang="en-US" sz="1800" b="1" dirty="0" smtClean="0">
                <a:solidFill>
                  <a:schemeClr val="accent5">
                    <a:lumMod val="75000"/>
                  </a:schemeClr>
                </a:solidFill>
                <a:latin typeface="Century Gothic" panose="020B0502020202020204" pitchFamily="34" charset="0"/>
              </a:rPr>
              <a:t>event?</a:t>
            </a:r>
            <a:r>
              <a:rPr lang="en-US" sz="1800" dirty="0">
                <a:solidFill>
                  <a:schemeClr val="accent5">
                    <a:lumMod val="75000"/>
                  </a:schemeClr>
                </a:solidFill>
                <a:latin typeface="Century Gothic" panose="020B0502020202020204" pitchFamily="34" charset="0"/>
              </a:rPr>
              <a:t/>
            </a:r>
            <a:br>
              <a:rPr lang="en-US" sz="1800" dirty="0">
                <a:solidFill>
                  <a:schemeClr val="accent5">
                    <a:lumMod val="75000"/>
                  </a:schemeClr>
                </a:solidFill>
                <a:latin typeface="Century Gothic" panose="020B0502020202020204" pitchFamily="34" charset="0"/>
              </a:rPr>
            </a:br>
            <a:r>
              <a:rPr lang="en-US" sz="1600" dirty="0" smtClean="0">
                <a:solidFill>
                  <a:schemeClr val="accent5">
                    <a:lumMod val="75000"/>
                  </a:schemeClr>
                </a:solidFill>
                <a:latin typeface="Century Gothic" panose="020B0502020202020204" pitchFamily="34" charset="0"/>
              </a:rPr>
              <a:t>A </a:t>
            </a:r>
            <a:r>
              <a:rPr lang="en-US" sz="1600" dirty="0">
                <a:solidFill>
                  <a:schemeClr val="accent5">
                    <a:lumMod val="75000"/>
                  </a:schemeClr>
                </a:solidFill>
                <a:latin typeface="Century Gothic" panose="020B0502020202020204" pitchFamily="34" charset="0"/>
              </a:rPr>
              <a:t>guaranteed guest count is due by noon two business days prior to the event date. If the guaranteed guest count is not met, the party will still be charged the minimum spend based on the guaranteed guest count. </a:t>
            </a:r>
          </a:p>
          <a:p>
            <a:pPr marL="0" indent="0">
              <a:buNone/>
            </a:pPr>
            <a:r>
              <a:rPr lang="en-US" sz="1800" b="1" dirty="0">
                <a:solidFill>
                  <a:schemeClr val="accent5">
                    <a:lumMod val="75000"/>
                  </a:schemeClr>
                </a:solidFill>
                <a:latin typeface="Century Gothic" panose="020B0502020202020204" pitchFamily="34" charset="0"/>
              </a:rPr>
              <a:t>What if my party wants to stay after its allotted time </a:t>
            </a:r>
            <a:r>
              <a:rPr lang="en-US" sz="1800" b="1" dirty="0" smtClean="0">
                <a:solidFill>
                  <a:schemeClr val="accent5">
                    <a:lumMod val="75000"/>
                  </a:schemeClr>
                </a:solidFill>
                <a:latin typeface="Century Gothic" panose="020B0502020202020204" pitchFamily="34" charset="0"/>
              </a:rPr>
              <a:t>slot?</a:t>
            </a:r>
            <a:r>
              <a:rPr lang="en-US" sz="1800" dirty="0">
                <a:solidFill>
                  <a:schemeClr val="accent5">
                    <a:lumMod val="75000"/>
                  </a:schemeClr>
                </a:solidFill>
                <a:latin typeface="Century Gothic" panose="020B0502020202020204" pitchFamily="34" charset="0"/>
              </a:rPr>
              <a:t/>
            </a:r>
            <a:br>
              <a:rPr lang="en-US" sz="1800" dirty="0">
                <a:solidFill>
                  <a:schemeClr val="accent5">
                    <a:lumMod val="75000"/>
                  </a:schemeClr>
                </a:solidFill>
                <a:latin typeface="Century Gothic" panose="020B0502020202020204" pitchFamily="34" charset="0"/>
              </a:rPr>
            </a:br>
            <a:r>
              <a:rPr lang="en-US" sz="1600" dirty="0" smtClean="0">
                <a:solidFill>
                  <a:schemeClr val="accent5">
                    <a:lumMod val="75000"/>
                  </a:schemeClr>
                </a:solidFill>
                <a:latin typeface="Century Gothic" panose="020B0502020202020204" pitchFamily="34" charset="0"/>
              </a:rPr>
              <a:t>We </a:t>
            </a:r>
            <a:r>
              <a:rPr lang="en-US" sz="1600" dirty="0">
                <a:solidFill>
                  <a:schemeClr val="accent5">
                    <a:lumMod val="75000"/>
                  </a:schemeClr>
                </a:solidFill>
                <a:latin typeface="Century Gothic" panose="020B0502020202020204" pitchFamily="34" charset="0"/>
              </a:rPr>
              <a:t>are more than happy to try our best to accommodate your group in the restaurant, but we cannot guarantee the same space for your group beyond the event’s time slot. The space is subject to the needs of the restaurant after this time. </a:t>
            </a:r>
            <a:endParaRPr lang="en-US" sz="1800" dirty="0">
              <a:solidFill>
                <a:schemeClr val="accent5">
                  <a:lumMod val="75000"/>
                </a:schemeClr>
              </a:solidFill>
              <a:latin typeface="Century Gothic" panose="020B0502020202020204" pitchFamily="34" charset="0"/>
            </a:endParaRPr>
          </a:p>
          <a:p>
            <a:pPr marL="0" indent="0">
              <a:buNone/>
            </a:pPr>
            <a:r>
              <a:rPr lang="en-US" sz="1800" b="1" dirty="0" smtClean="0">
                <a:solidFill>
                  <a:schemeClr val="accent5">
                    <a:lumMod val="75000"/>
                  </a:schemeClr>
                </a:solidFill>
                <a:latin typeface="Century Gothic" panose="020B0502020202020204" pitchFamily="34" charset="0"/>
              </a:rPr>
              <a:t>Can </a:t>
            </a:r>
            <a:r>
              <a:rPr lang="en-US" sz="1800" b="1" dirty="0">
                <a:solidFill>
                  <a:schemeClr val="accent5">
                    <a:lumMod val="75000"/>
                  </a:schemeClr>
                </a:solidFill>
                <a:latin typeface="Century Gothic" panose="020B0502020202020204" pitchFamily="34" charset="0"/>
              </a:rPr>
              <a:t>I have my guests open individual tabs for my </a:t>
            </a:r>
            <a:r>
              <a:rPr lang="en-US" sz="1800" b="1" dirty="0" smtClean="0">
                <a:solidFill>
                  <a:schemeClr val="accent5">
                    <a:lumMod val="75000"/>
                  </a:schemeClr>
                </a:solidFill>
                <a:latin typeface="Century Gothic" panose="020B0502020202020204" pitchFamily="34" charset="0"/>
              </a:rPr>
              <a:t>event?</a:t>
            </a:r>
            <a:r>
              <a:rPr lang="en-US" sz="1800" dirty="0">
                <a:solidFill>
                  <a:schemeClr val="accent5">
                    <a:lumMod val="75000"/>
                  </a:schemeClr>
                </a:solidFill>
                <a:latin typeface="Century Gothic" panose="020B0502020202020204" pitchFamily="34" charset="0"/>
              </a:rPr>
              <a:t/>
            </a:r>
            <a:br>
              <a:rPr lang="en-US" sz="1800" dirty="0">
                <a:solidFill>
                  <a:schemeClr val="accent5">
                    <a:lumMod val="75000"/>
                  </a:schemeClr>
                </a:solidFill>
                <a:latin typeface="Century Gothic" panose="020B0502020202020204" pitchFamily="34" charset="0"/>
              </a:rPr>
            </a:br>
            <a:r>
              <a:rPr lang="en-US" sz="1600" dirty="0" smtClean="0">
                <a:solidFill>
                  <a:schemeClr val="accent5">
                    <a:lumMod val="75000"/>
                  </a:schemeClr>
                </a:solidFill>
                <a:latin typeface="Century Gothic" panose="020B0502020202020204" pitchFamily="34" charset="0"/>
              </a:rPr>
              <a:t>You </a:t>
            </a:r>
            <a:r>
              <a:rPr lang="en-US" sz="1600" dirty="0">
                <a:solidFill>
                  <a:schemeClr val="accent5">
                    <a:lumMod val="75000"/>
                  </a:schemeClr>
                </a:solidFill>
                <a:latin typeface="Century Gothic" panose="020B0502020202020204" pitchFamily="34" charset="0"/>
              </a:rPr>
              <a:t>may allow your guests to open individual tabs for the event. Although, these tabs will not be factored into the minimum spend. You are welcome to split the payment over a couple of cards however, in order to track the minimum we require everything to be on one check</a:t>
            </a:r>
          </a:p>
          <a:p>
            <a:pPr marL="0" indent="0">
              <a:buNone/>
            </a:pPr>
            <a:endParaRPr lang="en-US" dirty="0">
              <a:solidFill>
                <a:schemeClr val="accent5">
                  <a:lumMod val="75000"/>
                </a:schemeClr>
              </a:solidFill>
            </a:endParaRPr>
          </a:p>
        </p:txBody>
      </p:sp>
      <p:sp>
        <p:nvSpPr>
          <p:cNvPr id="5" name="Slide Number Placeholder 4"/>
          <p:cNvSpPr>
            <a:spLocks noGrp="1"/>
          </p:cNvSpPr>
          <p:nvPr>
            <p:ph type="sldNum" sz="quarter" idx="12"/>
          </p:nvPr>
        </p:nvSpPr>
        <p:spPr/>
        <p:txBody>
          <a:bodyPr/>
          <a:lstStyle/>
          <a:p>
            <a:fld id="{183AA414-0E7D-4DDC-A4D1-18D4C78A046E}" type="slidenum">
              <a:rPr lang="en-US" smtClean="0"/>
              <a:t>16</a:t>
            </a:fld>
            <a:endParaRPr lang="en-US"/>
          </a:p>
        </p:txBody>
      </p:sp>
    </p:spTree>
    <p:extLst>
      <p:ext uri="{BB962C8B-B14F-4D97-AF65-F5344CB8AC3E}">
        <p14:creationId xmlns:p14="http://schemas.microsoft.com/office/powerpoint/2010/main" val="39314151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extBox 3"/>
          <p:cNvSpPr txBox="1"/>
          <p:nvPr/>
        </p:nvSpPr>
        <p:spPr>
          <a:xfrm>
            <a:off x="411892" y="403654"/>
            <a:ext cx="7512908" cy="646331"/>
          </a:xfrm>
          <a:prstGeom prst="rect">
            <a:avLst/>
          </a:prstGeom>
          <a:noFill/>
        </p:spPr>
        <p:txBody>
          <a:bodyPr wrap="square" rtlCol="0">
            <a:spAutoFit/>
          </a:bodyPr>
          <a:lstStyle/>
          <a:p>
            <a:r>
              <a:rPr lang="en-US" sz="3600" dirty="0" smtClean="0">
                <a:solidFill>
                  <a:schemeClr val="bg2">
                    <a:lumMod val="50000"/>
                  </a:schemeClr>
                </a:solidFill>
                <a:latin typeface="Century Gothic" panose="020B0502020202020204" pitchFamily="34" charset="0"/>
              </a:rPr>
              <a:t>Why CIRCA at Foggy Bottom?</a:t>
            </a:r>
            <a:endParaRPr lang="en-US" sz="3600" dirty="0">
              <a:solidFill>
                <a:schemeClr val="bg2">
                  <a:lumMod val="75000"/>
                </a:schemeClr>
              </a:solidFill>
              <a:latin typeface="Century Gothic" panose="020B0502020202020204" pitchFamily="34" charset="0"/>
            </a:endParaRPr>
          </a:p>
        </p:txBody>
      </p:sp>
      <p:sp>
        <p:nvSpPr>
          <p:cNvPr id="5" name="TextBox 4"/>
          <p:cNvSpPr txBox="1"/>
          <p:nvPr/>
        </p:nvSpPr>
        <p:spPr>
          <a:xfrm>
            <a:off x="518985" y="1222979"/>
            <a:ext cx="8188410" cy="4524315"/>
          </a:xfrm>
          <a:prstGeom prst="rect">
            <a:avLst/>
          </a:prstGeom>
          <a:noFill/>
          <a:ln>
            <a:noFill/>
          </a:ln>
        </p:spPr>
        <p:txBody>
          <a:bodyPr wrap="square" rtlCol="0">
            <a:spAutoFit/>
          </a:bodyPr>
          <a:lstStyle/>
          <a:p>
            <a:pPr algn="ctr">
              <a:lnSpc>
                <a:spcPct val="150000"/>
              </a:lnSpc>
            </a:pPr>
            <a:r>
              <a:rPr lang="en-US" sz="2000" dirty="0">
                <a:solidFill>
                  <a:schemeClr val="accent5">
                    <a:lumMod val="75000"/>
                  </a:schemeClr>
                </a:solidFill>
                <a:latin typeface="Century Gothic" panose="020B0502020202020204" pitchFamily="34" charset="0"/>
              </a:rPr>
              <a:t>We understand that trusting a restaurant when you’re planning a large event can be a leap of faith. Our goal is to exceed all expectations for you and your guests by making it easy to plan and execute. Having been in the Metro DC and Northern Virginia markets for over a decade, we have built our trust organically and provided consistent quality you can count on with a value proposition that is unmatched by our competitors. We look forward to hosting your next event and making sure you and your guests come away smiling and eager to return!</a:t>
            </a:r>
          </a:p>
          <a:p>
            <a:endParaRPr lang="en-US" dirty="0">
              <a:solidFill>
                <a:schemeClr val="accent5">
                  <a:lumMod val="75000"/>
                </a:schemeClr>
              </a:solidFill>
            </a:endParaRPr>
          </a:p>
        </p:txBody>
      </p:sp>
      <p:sp>
        <p:nvSpPr>
          <p:cNvPr id="6" name="Slide Number Placeholder 5"/>
          <p:cNvSpPr>
            <a:spLocks noGrp="1"/>
          </p:cNvSpPr>
          <p:nvPr>
            <p:ph type="sldNum" sz="quarter" idx="12"/>
          </p:nvPr>
        </p:nvSpPr>
        <p:spPr/>
        <p:txBody>
          <a:bodyPr/>
          <a:lstStyle/>
          <a:p>
            <a:fld id="{D22EBD99-1938-4813-BE2C-3927EC065806}" type="slidenum">
              <a:rPr lang="en-US" smtClean="0"/>
              <a:t>2</a:t>
            </a:fld>
            <a:endParaRPr lang="en-US" dirty="0"/>
          </a:p>
        </p:txBody>
      </p:sp>
    </p:spTree>
    <p:extLst>
      <p:ext uri="{BB962C8B-B14F-4D97-AF65-F5344CB8AC3E}">
        <p14:creationId xmlns:p14="http://schemas.microsoft.com/office/powerpoint/2010/main" val="359228197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3320" y="378940"/>
            <a:ext cx="7512908" cy="646331"/>
          </a:xfrm>
          <a:prstGeom prst="rect">
            <a:avLst/>
          </a:prstGeom>
          <a:noFill/>
        </p:spPr>
        <p:txBody>
          <a:bodyPr wrap="square" rtlCol="0">
            <a:spAutoFit/>
          </a:bodyPr>
          <a:lstStyle/>
          <a:p>
            <a:r>
              <a:rPr lang="en-US" sz="3600" dirty="0" smtClean="0">
                <a:solidFill>
                  <a:schemeClr val="bg2">
                    <a:lumMod val="75000"/>
                  </a:schemeClr>
                </a:solidFill>
                <a:latin typeface="Century Gothic" panose="020B0502020202020204" pitchFamily="34" charset="0"/>
              </a:rPr>
              <a:t>Simple Booking </a:t>
            </a:r>
            <a:endParaRPr lang="en-US" sz="3600" dirty="0">
              <a:solidFill>
                <a:schemeClr val="bg2">
                  <a:lumMod val="75000"/>
                </a:schemeClr>
              </a:solidFill>
              <a:latin typeface="Century Gothic" panose="020B0502020202020204" pitchFamily="34" charset="0"/>
            </a:endParaRPr>
          </a:p>
        </p:txBody>
      </p:sp>
      <p:sp>
        <p:nvSpPr>
          <p:cNvPr id="6" name="Content Placeholder 2"/>
          <p:cNvSpPr>
            <a:spLocks noGrp="1"/>
          </p:cNvSpPr>
          <p:nvPr>
            <p:ph idx="1"/>
          </p:nvPr>
        </p:nvSpPr>
        <p:spPr>
          <a:xfrm>
            <a:off x="646332" y="1144209"/>
            <a:ext cx="7995159" cy="1330751"/>
          </a:xfrm>
        </p:spPr>
        <p:txBody>
          <a:bodyPr>
            <a:normAutofit/>
          </a:bodyPr>
          <a:lstStyle/>
          <a:p>
            <a:pPr marL="0" indent="0">
              <a:buNone/>
            </a:pPr>
            <a:r>
              <a:rPr lang="en-US" sz="2000" dirty="0">
                <a:solidFill>
                  <a:schemeClr val="accent5">
                    <a:lumMod val="75000"/>
                  </a:schemeClr>
                </a:solidFill>
                <a:latin typeface="Century Gothic" panose="020B0502020202020204" pitchFamily="34" charset="0"/>
              </a:rPr>
              <a:t>Your time is valuable, so we’ve gone to great lengths to take the guesswork out of booking your next event. Our goal is to streamline the process in to four simple and upfront steps. Once you’re booked we’re ready to go! </a:t>
            </a:r>
          </a:p>
        </p:txBody>
      </p:sp>
      <p:sp>
        <p:nvSpPr>
          <p:cNvPr id="25" name="Slide Number Placeholder 24"/>
          <p:cNvSpPr>
            <a:spLocks noGrp="1"/>
          </p:cNvSpPr>
          <p:nvPr>
            <p:ph type="sldNum" sz="quarter" idx="12"/>
          </p:nvPr>
        </p:nvSpPr>
        <p:spPr/>
        <p:txBody>
          <a:bodyPr/>
          <a:lstStyle/>
          <a:p>
            <a:fld id="{183AA414-0E7D-4DDC-A4D1-18D4C78A046E}" type="slidenum">
              <a:rPr lang="en-US" smtClean="0"/>
              <a:t>3</a:t>
            </a:fld>
            <a:endParaRPr lang="en-US"/>
          </a:p>
        </p:txBody>
      </p:sp>
      <p:sp>
        <p:nvSpPr>
          <p:cNvPr id="7" name="Content Placeholder 2"/>
          <p:cNvSpPr txBox="1">
            <a:spLocks/>
          </p:cNvSpPr>
          <p:nvPr/>
        </p:nvSpPr>
        <p:spPr>
          <a:xfrm>
            <a:off x="646332" y="2751098"/>
            <a:ext cx="2879464" cy="36249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2400" dirty="0">
              <a:solidFill>
                <a:schemeClr val="accent5">
                  <a:lumMod val="75000"/>
                </a:schemeClr>
              </a:solidFill>
              <a:latin typeface="Century Gothic" panose="020B0502020202020204" pitchFamily="34" charset="0"/>
            </a:endParaRPr>
          </a:p>
        </p:txBody>
      </p:sp>
      <p:sp>
        <p:nvSpPr>
          <p:cNvPr id="8" name="Content Placeholder 2"/>
          <p:cNvSpPr txBox="1">
            <a:spLocks/>
          </p:cNvSpPr>
          <p:nvPr/>
        </p:nvSpPr>
        <p:spPr>
          <a:xfrm>
            <a:off x="646332" y="3088849"/>
            <a:ext cx="2566426" cy="34025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2000" dirty="0">
              <a:solidFill>
                <a:schemeClr val="accent5">
                  <a:lumMod val="75000"/>
                </a:schemeClr>
              </a:solidFill>
              <a:latin typeface="Century Gothic" panose="020B0502020202020204" pitchFamily="34" charset="0"/>
            </a:endParaRPr>
          </a:p>
        </p:txBody>
      </p:sp>
      <p:sp>
        <p:nvSpPr>
          <p:cNvPr id="12" name="Content Placeholder 2"/>
          <p:cNvSpPr txBox="1">
            <a:spLocks/>
          </p:cNvSpPr>
          <p:nvPr/>
        </p:nvSpPr>
        <p:spPr>
          <a:xfrm>
            <a:off x="3822019" y="2751098"/>
            <a:ext cx="2879464" cy="36249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2400" dirty="0">
              <a:solidFill>
                <a:schemeClr val="accent5">
                  <a:lumMod val="75000"/>
                </a:schemeClr>
              </a:solidFill>
              <a:latin typeface="Century Gothic" panose="020B0502020202020204" pitchFamily="34" charset="0"/>
            </a:endParaRPr>
          </a:p>
        </p:txBody>
      </p:sp>
      <p:graphicFrame>
        <p:nvGraphicFramePr>
          <p:cNvPr id="24" name="Diagram 23"/>
          <p:cNvGraphicFramePr/>
          <p:nvPr>
            <p:extLst>
              <p:ext uri="{D42A27DB-BD31-4B8C-83A1-F6EECF244321}">
                <p14:modId xmlns:p14="http://schemas.microsoft.com/office/powerpoint/2010/main" val="1669234311"/>
              </p:ext>
            </p:extLst>
          </p:nvPr>
        </p:nvGraphicFramePr>
        <p:xfrm>
          <a:off x="1595911" y="1652373"/>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420693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6649" y="1026555"/>
            <a:ext cx="8443783" cy="3413641"/>
          </a:xfrm>
          <a:ln>
            <a:noFill/>
          </a:ln>
        </p:spPr>
        <p:txBody>
          <a:bodyPr>
            <a:normAutofit fontScale="92500" lnSpcReduction="10000"/>
          </a:bodyPr>
          <a:lstStyle/>
          <a:p>
            <a:r>
              <a:rPr lang="en-US" sz="2000" dirty="0">
                <a:solidFill>
                  <a:schemeClr val="accent5">
                    <a:lumMod val="75000"/>
                  </a:schemeClr>
                </a:solidFill>
                <a:latin typeface="Century Gothic" panose="020B0502020202020204" pitchFamily="34" charset="0"/>
              </a:rPr>
              <a:t>CIRCA at Foggy Bottom is conveniently located across the street from the </a:t>
            </a:r>
            <a:r>
              <a:rPr lang="en-US" sz="2000" b="1" dirty="0">
                <a:solidFill>
                  <a:schemeClr val="accent5">
                    <a:lumMod val="75000"/>
                  </a:schemeClr>
                </a:solidFill>
                <a:latin typeface="Century Gothic" panose="020B0502020202020204" pitchFamily="34" charset="0"/>
              </a:rPr>
              <a:t>Foggy Bottom Metro</a:t>
            </a:r>
            <a:r>
              <a:rPr lang="en-US" sz="2000" dirty="0">
                <a:solidFill>
                  <a:schemeClr val="accent5">
                    <a:lumMod val="75000"/>
                  </a:schemeClr>
                </a:solidFill>
                <a:latin typeface="Century Gothic" panose="020B0502020202020204" pitchFamily="34" charset="0"/>
              </a:rPr>
              <a:t> entry at the corner of </a:t>
            </a:r>
            <a:r>
              <a:rPr lang="en-US" sz="2000" b="1" dirty="0">
                <a:solidFill>
                  <a:schemeClr val="accent5">
                    <a:lumMod val="75000"/>
                  </a:schemeClr>
                </a:solidFill>
                <a:latin typeface="Century Gothic" panose="020B0502020202020204" pitchFamily="34" charset="0"/>
              </a:rPr>
              <a:t>23rd NW and I St</a:t>
            </a:r>
            <a:r>
              <a:rPr lang="en-US" sz="2000" dirty="0">
                <a:solidFill>
                  <a:schemeClr val="accent5">
                    <a:lumMod val="75000"/>
                  </a:schemeClr>
                </a:solidFill>
                <a:latin typeface="Century Gothic" panose="020B0502020202020204" pitchFamily="34" charset="0"/>
              </a:rPr>
              <a:t>. We are on the </a:t>
            </a:r>
            <a:r>
              <a:rPr lang="en-US" sz="2000" b="1" dirty="0">
                <a:solidFill>
                  <a:schemeClr val="accent5">
                    <a:lumMod val="75000"/>
                  </a:schemeClr>
                </a:solidFill>
                <a:latin typeface="Century Gothic" panose="020B0502020202020204" pitchFamily="34" charset="0"/>
              </a:rPr>
              <a:t>George Washington University</a:t>
            </a:r>
            <a:r>
              <a:rPr lang="en-US" sz="2000" dirty="0">
                <a:solidFill>
                  <a:schemeClr val="accent5">
                    <a:lumMod val="75000"/>
                  </a:schemeClr>
                </a:solidFill>
                <a:latin typeface="Century Gothic" panose="020B0502020202020204" pitchFamily="34" charset="0"/>
              </a:rPr>
              <a:t>’s historical campus and directly across the street from the </a:t>
            </a:r>
            <a:r>
              <a:rPr lang="en-US" sz="2000" b="1" dirty="0">
                <a:solidFill>
                  <a:schemeClr val="accent5">
                    <a:lumMod val="75000"/>
                  </a:schemeClr>
                </a:solidFill>
                <a:latin typeface="Century Gothic" panose="020B0502020202020204" pitchFamily="34" charset="0"/>
              </a:rPr>
              <a:t>GW Hospital</a:t>
            </a:r>
            <a:r>
              <a:rPr lang="en-US" sz="2000" dirty="0">
                <a:solidFill>
                  <a:schemeClr val="accent5">
                    <a:lumMod val="75000"/>
                  </a:schemeClr>
                </a:solidFill>
                <a:latin typeface="Century Gothic" panose="020B0502020202020204" pitchFamily="34" charset="0"/>
              </a:rPr>
              <a:t>. </a:t>
            </a:r>
          </a:p>
          <a:p>
            <a:r>
              <a:rPr lang="en-US" sz="2000" dirty="0">
                <a:solidFill>
                  <a:schemeClr val="accent5">
                    <a:lumMod val="75000"/>
                  </a:schemeClr>
                </a:solidFill>
                <a:latin typeface="Century Gothic" panose="020B0502020202020204" pitchFamily="34" charset="0"/>
              </a:rPr>
              <a:t>We are also your ideal location for a pre or post </a:t>
            </a:r>
            <a:r>
              <a:rPr lang="en-US" sz="2000" b="1" dirty="0">
                <a:solidFill>
                  <a:schemeClr val="accent5">
                    <a:lumMod val="75000"/>
                  </a:schemeClr>
                </a:solidFill>
                <a:latin typeface="Century Gothic" panose="020B0502020202020204" pitchFamily="34" charset="0"/>
              </a:rPr>
              <a:t>Kennedy Center </a:t>
            </a:r>
            <a:r>
              <a:rPr lang="en-US" sz="2000" dirty="0">
                <a:solidFill>
                  <a:schemeClr val="accent5">
                    <a:lumMod val="75000"/>
                  </a:schemeClr>
                </a:solidFill>
                <a:latin typeface="Century Gothic" panose="020B0502020202020204" pitchFamily="34" charset="0"/>
              </a:rPr>
              <a:t>dining experience. Kennedy Center’s free shuttle departs directly across the street from CIRCA every 15 minutes from 9:45 a.m.-11:30 p.m. Monday-Thursday, 10 a.m. </a:t>
            </a:r>
            <a:r>
              <a:rPr lang="en-US" sz="2000" dirty="0" smtClean="0">
                <a:solidFill>
                  <a:schemeClr val="accent5">
                    <a:lumMod val="75000"/>
                  </a:schemeClr>
                </a:solidFill>
                <a:latin typeface="Century Gothic" panose="020B0502020202020204" pitchFamily="34" charset="0"/>
              </a:rPr>
              <a:t>– midnight </a:t>
            </a:r>
            <a:r>
              <a:rPr lang="en-US" sz="2000" dirty="0">
                <a:solidFill>
                  <a:schemeClr val="accent5">
                    <a:lumMod val="75000"/>
                  </a:schemeClr>
                </a:solidFill>
                <a:latin typeface="Century Gothic" panose="020B0502020202020204" pitchFamily="34" charset="0"/>
              </a:rPr>
              <a:t>Fridays and Saturdays, noon-11 p.m. Sundays, and 4-11 p.m. on Federal Holidays. </a:t>
            </a:r>
          </a:p>
          <a:p>
            <a:r>
              <a:rPr lang="en-US" sz="2000" dirty="0">
                <a:solidFill>
                  <a:schemeClr val="accent5">
                    <a:lumMod val="75000"/>
                  </a:schemeClr>
                </a:solidFill>
                <a:latin typeface="Century Gothic" panose="020B0502020202020204" pitchFamily="34" charset="0"/>
              </a:rPr>
              <a:t>We’re a few blocks away from both the IMF, the IFC, and the Department of State making CIRCA the ideal spot to host a business lunch or a gathering for dinner. </a:t>
            </a:r>
          </a:p>
          <a:p>
            <a:endParaRPr lang="en-US" dirty="0"/>
          </a:p>
        </p:txBody>
      </p:sp>
      <p:sp>
        <p:nvSpPr>
          <p:cNvPr id="11" name="Slide Number Placeholder 10"/>
          <p:cNvSpPr>
            <a:spLocks noGrp="1"/>
          </p:cNvSpPr>
          <p:nvPr>
            <p:ph type="sldNum" sz="quarter" idx="12"/>
          </p:nvPr>
        </p:nvSpPr>
        <p:spPr>
          <a:xfrm>
            <a:off x="6540329" y="6492875"/>
            <a:ext cx="2057400" cy="365125"/>
          </a:xfrm>
        </p:spPr>
        <p:txBody>
          <a:bodyPr/>
          <a:lstStyle/>
          <a:p>
            <a:fld id="{183AA414-0E7D-4DDC-A4D1-18D4C78A046E}" type="slidenum">
              <a:rPr lang="en-US" smtClean="0"/>
              <a:t>4</a:t>
            </a:fld>
            <a:endParaRPr lang="en-US" dirty="0"/>
          </a:p>
        </p:txBody>
      </p:sp>
      <p:sp>
        <p:nvSpPr>
          <p:cNvPr id="4" name="TextBox 3"/>
          <p:cNvSpPr txBox="1"/>
          <p:nvPr/>
        </p:nvSpPr>
        <p:spPr>
          <a:xfrm>
            <a:off x="411892" y="403654"/>
            <a:ext cx="7512908" cy="646331"/>
          </a:xfrm>
          <a:prstGeom prst="rect">
            <a:avLst/>
          </a:prstGeom>
          <a:noFill/>
        </p:spPr>
        <p:txBody>
          <a:bodyPr wrap="square" rtlCol="0">
            <a:spAutoFit/>
          </a:bodyPr>
          <a:lstStyle/>
          <a:p>
            <a:r>
              <a:rPr lang="en-US" sz="3600" dirty="0" smtClean="0">
                <a:solidFill>
                  <a:schemeClr val="bg2">
                    <a:lumMod val="75000"/>
                  </a:schemeClr>
                </a:solidFill>
                <a:latin typeface="Century Gothic" panose="020B0502020202020204" pitchFamily="34" charset="0"/>
              </a:rPr>
              <a:t>The Location</a:t>
            </a:r>
            <a:endParaRPr lang="en-US" sz="3600" dirty="0">
              <a:solidFill>
                <a:schemeClr val="bg2">
                  <a:lumMod val="75000"/>
                </a:schemeClr>
              </a:solidFill>
              <a:latin typeface="Century Gothic" panose="020B0502020202020204" pitchFamily="34" charset="0"/>
            </a:endParaRPr>
          </a:p>
        </p:txBody>
      </p:sp>
      <p:cxnSp>
        <p:nvCxnSpPr>
          <p:cNvPr id="9" name="Straight Connector 8"/>
          <p:cNvCxnSpPr/>
          <p:nvPr/>
        </p:nvCxnSpPr>
        <p:spPr>
          <a:xfrm flipV="1">
            <a:off x="288324" y="4486311"/>
            <a:ext cx="8616779" cy="8242"/>
          </a:xfrm>
          <a:prstGeom prst="line">
            <a:avLst/>
          </a:prstGeom>
        </p:spPr>
        <p:style>
          <a:lnRef idx="3">
            <a:schemeClr val="accent3"/>
          </a:lnRef>
          <a:fillRef idx="0">
            <a:schemeClr val="accent3"/>
          </a:fillRef>
          <a:effectRef idx="2">
            <a:schemeClr val="accent3"/>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67006" y="4721904"/>
            <a:ext cx="2776151" cy="1853338"/>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1892" y="4721904"/>
            <a:ext cx="2682634" cy="1853338"/>
          </a:xfrm>
          <a:prstGeom prst="rect">
            <a:avLst/>
          </a:prstGeom>
        </p:spPr>
      </p:pic>
      <p:pic>
        <p:nvPicPr>
          <p:cNvPr id="13" name="Picture 12"/>
          <p:cNvPicPr>
            <a:picLocks noChangeAspect="1"/>
          </p:cNvPicPr>
          <p:nvPr/>
        </p:nvPicPr>
        <p:blipFill rotWithShape="1">
          <a:blip r:embed="rId4"/>
          <a:srcRect l="450" t="1029" r="630" b="-1"/>
          <a:stretch/>
        </p:blipFill>
        <p:spPr>
          <a:xfrm>
            <a:off x="6180953" y="4721905"/>
            <a:ext cx="2776151" cy="1853337"/>
          </a:xfrm>
          <a:prstGeom prst="rect">
            <a:avLst/>
          </a:prstGeom>
        </p:spPr>
      </p:pic>
    </p:spTree>
    <p:extLst>
      <p:ext uri="{BB962C8B-B14F-4D97-AF65-F5344CB8AC3E}">
        <p14:creationId xmlns:p14="http://schemas.microsoft.com/office/powerpoint/2010/main" val="25981118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1893" y="1158360"/>
            <a:ext cx="4786184" cy="5011780"/>
          </a:xfrm>
        </p:spPr>
        <p:txBody>
          <a:bodyPr>
            <a:normAutofit/>
          </a:bodyPr>
          <a:lstStyle/>
          <a:p>
            <a:r>
              <a:rPr lang="en-US" sz="2000" dirty="0">
                <a:solidFill>
                  <a:schemeClr val="accent5">
                    <a:lumMod val="75000"/>
                  </a:schemeClr>
                </a:solidFill>
                <a:latin typeface="Century Gothic" panose="020B0502020202020204" pitchFamily="34" charset="0"/>
              </a:rPr>
              <a:t>CIRCA at Foggy Bottom offers an expansive patio and bar area to serve a variety of large party and happy hour event purposes. Each event space has possible floorplan options and customizations</a:t>
            </a:r>
            <a:br>
              <a:rPr lang="en-US" sz="2000" dirty="0">
                <a:solidFill>
                  <a:schemeClr val="accent5">
                    <a:lumMod val="75000"/>
                  </a:schemeClr>
                </a:solidFill>
                <a:latin typeface="Century Gothic" panose="020B0502020202020204" pitchFamily="34" charset="0"/>
              </a:rPr>
            </a:br>
            <a:endParaRPr lang="en-US" sz="2000" dirty="0">
              <a:solidFill>
                <a:schemeClr val="accent5">
                  <a:lumMod val="75000"/>
                </a:schemeClr>
              </a:solidFill>
              <a:latin typeface="Century Gothic" panose="020B0502020202020204" pitchFamily="34" charset="0"/>
            </a:endParaRPr>
          </a:p>
          <a:p>
            <a:r>
              <a:rPr lang="en-US" sz="2000" dirty="0">
                <a:solidFill>
                  <a:schemeClr val="accent5">
                    <a:lumMod val="75000"/>
                  </a:schemeClr>
                </a:solidFill>
                <a:latin typeface="Century Gothic" panose="020B0502020202020204" pitchFamily="34" charset="0"/>
              </a:rPr>
              <a:t>Pick the spot that works best for your function:</a:t>
            </a:r>
            <a:br>
              <a:rPr lang="en-US" sz="2000" dirty="0">
                <a:solidFill>
                  <a:schemeClr val="accent5">
                    <a:lumMod val="75000"/>
                  </a:schemeClr>
                </a:solidFill>
                <a:latin typeface="Century Gothic" panose="020B0502020202020204" pitchFamily="34" charset="0"/>
              </a:rPr>
            </a:br>
            <a:endParaRPr lang="en-US" sz="2000" b="1" dirty="0">
              <a:solidFill>
                <a:schemeClr val="accent5">
                  <a:lumMod val="75000"/>
                </a:schemeClr>
              </a:solidFill>
              <a:latin typeface="Century Gothic" panose="020B0502020202020204" pitchFamily="34" charset="0"/>
            </a:endParaRPr>
          </a:p>
          <a:p>
            <a:pPr lvl="1"/>
            <a:r>
              <a:rPr lang="en-US" sz="2000" b="1" dirty="0">
                <a:solidFill>
                  <a:schemeClr val="accent5">
                    <a:lumMod val="75000"/>
                  </a:schemeClr>
                </a:solidFill>
                <a:latin typeface="Century Gothic" panose="020B0502020202020204" pitchFamily="34" charset="0"/>
              </a:rPr>
              <a:t>Patio</a:t>
            </a:r>
          </a:p>
          <a:p>
            <a:pPr lvl="1"/>
            <a:r>
              <a:rPr lang="en-US" sz="2000" b="1" dirty="0" err="1">
                <a:solidFill>
                  <a:schemeClr val="accent5">
                    <a:lumMod val="75000"/>
                  </a:schemeClr>
                </a:solidFill>
                <a:latin typeface="Century Gothic" panose="020B0502020202020204" pitchFamily="34" charset="0"/>
              </a:rPr>
              <a:t>Hightops</a:t>
            </a:r>
            <a:endParaRPr lang="en-US" sz="2000" b="1" dirty="0">
              <a:solidFill>
                <a:schemeClr val="accent5">
                  <a:lumMod val="75000"/>
                </a:schemeClr>
              </a:solidFill>
              <a:latin typeface="Century Gothic" panose="020B0502020202020204" pitchFamily="34" charset="0"/>
            </a:endParaRPr>
          </a:p>
          <a:p>
            <a:pPr lvl="1"/>
            <a:r>
              <a:rPr lang="en-US" sz="2000" b="1" dirty="0">
                <a:solidFill>
                  <a:schemeClr val="accent5">
                    <a:lumMod val="75000"/>
                  </a:schemeClr>
                </a:solidFill>
                <a:latin typeface="Century Gothic" panose="020B0502020202020204" pitchFamily="34" charset="0"/>
              </a:rPr>
              <a:t>Main Dining Room</a:t>
            </a:r>
          </a:p>
        </p:txBody>
      </p:sp>
      <p:sp>
        <p:nvSpPr>
          <p:cNvPr id="6" name="Slide Number Placeholder 5"/>
          <p:cNvSpPr>
            <a:spLocks noGrp="1"/>
          </p:cNvSpPr>
          <p:nvPr>
            <p:ph type="sldNum" sz="quarter" idx="12"/>
          </p:nvPr>
        </p:nvSpPr>
        <p:spPr/>
        <p:txBody>
          <a:bodyPr/>
          <a:lstStyle/>
          <a:p>
            <a:fld id="{183AA414-0E7D-4DDC-A4D1-18D4C78A046E}" type="slidenum">
              <a:rPr lang="en-US" smtClean="0"/>
              <a:t>5</a:t>
            </a:fld>
            <a:endParaRPr lang="en-US"/>
          </a:p>
        </p:txBody>
      </p:sp>
      <p:sp>
        <p:nvSpPr>
          <p:cNvPr id="5" name="TextBox 4"/>
          <p:cNvSpPr txBox="1"/>
          <p:nvPr/>
        </p:nvSpPr>
        <p:spPr>
          <a:xfrm>
            <a:off x="411892" y="403654"/>
            <a:ext cx="7512908" cy="646331"/>
          </a:xfrm>
          <a:prstGeom prst="rect">
            <a:avLst/>
          </a:prstGeom>
          <a:noFill/>
        </p:spPr>
        <p:txBody>
          <a:bodyPr wrap="square" rtlCol="0">
            <a:spAutoFit/>
          </a:bodyPr>
          <a:lstStyle/>
          <a:p>
            <a:r>
              <a:rPr lang="en-US" sz="3600" dirty="0" smtClean="0">
                <a:solidFill>
                  <a:schemeClr val="bg2">
                    <a:lumMod val="75000"/>
                  </a:schemeClr>
                </a:solidFill>
                <a:latin typeface="Century Gothic" panose="020B0502020202020204" pitchFamily="34" charset="0"/>
              </a:rPr>
              <a:t>The Space</a:t>
            </a:r>
            <a:endParaRPr lang="en-US" sz="3600" dirty="0">
              <a:solidFill>
                <a:schemeClr val="bg2">
                  <a:lumMod val="75000"/>
                </a:schemeClr>
              </a:solidFill>
              <a:latin typeface="Century Gothic" panose="020B0502020202020204" pitchFamily="34" charset="0"/>
            </a:endParaRPr>
          </a:p>
        </p:txBody>
      </p:sp>
      <p:cxnSp>
        <p:nvCxnSpPr>
          <p:cNvPr id="7" name="Straight Connector 6"/>
          <p:cNvCxnSpPr/>
          <p:nvPr/>
        </p:nvCxnSpPr>
        <p:spPr>
          <a:xfrm flipH="1">
            <a:off x="5354595" y="458926"/>
            <a:ext cx="23875" cy="6079987"/>
          </a:xfrm>
          <a:prstGeom prst="line">
            <a:avLst/>
          </a:prstGeom>
        </p:spPr>
        <p:style>
          <a:lnRef idx="3">
            <a:schemeClr val="accent3"/>
          </a:lnRef>
          <a:fillRef idx="0">
            <a:schemeClr val="accent3"/>
          </a:fillRef>
          <a:effectRef idx="2">
            <a:schemeClr val="accent3"/>
          </a:effectRef>
          <a:fontRef idx="minor">
            <a:schemeClr val="tx1"/>
          </a:fontRef>
        </p:style>
      </p:cxn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56265" y="310538"/>
            <a:ext cx="2956712" cy="1963787"/>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6265" y="2744204"/>
            <a:ext cx="2999029" cy="146437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56265" y="4678453"/>
            <a:ext cx="2999029" cy="1612271"/>
          </a:xfrm>
          <a:prstGeom prst="rect">
            <a:avLst/>
          </a:prstGeom>
        </p:spPr>
      </p:pic>
    </p:spTree>
    <p:extLst>
      <p:ext uri="{BB962C8B-B14F-4D97-AF65-F5344CB8AC3E}">
        <p14:creationId xmlns:p14="http://schemas.microsoft.com/office/powerpoint/2010/main" val="30373405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52301" y="936445"/>
            <a:ext cx="3805881" cy="5010934"/>
          </a:xfrm>
        </p:spPr>
        <p:txBody>
          <a:bodyPr>
            <a:normAutofit fontScale="92500"/>
          </a:bodyPr>
          <a:lstStyle/>
          <a:p>
            <a:pPr marL="0" lvl="0" indent="0">
              <a:buNone/>
            </a:pPr>
            <a:r>
              <a:rPr lang="en-US" sz="2200" dirty="0">
                <a:solidFill>
                  <a:schemeClr val="accent5">
                    <a:lumMod val="75000"/>
                  </a:schemeClr>
                </a:solidFill>
                <a:latin typeface="Century Gothic" panose="020B0502020202020204" pitchFamily="34" charset="0"/>
              </a:rPr>
              <a:t>Our </a:t>
            </a:r>
            <a:r>
              <a:rPr lang="en-US" sz="2200" b="1" dirty="0">
                <a:solidFill>
                  <a:schemeClr val="accent5">
                    <a:lumMod val="75000"/>
                  </a:schemeClr>
                </a:solidFill>
                <a:latin typeface="Century Gothic" panose="020B0502020202020204" pitchFamily="34" charset="0"/>
              </a:rPr>
              <a:t>patio</a:t>
            </a:r>
            <a:r>
              <a:rPr lang="en-US" sz="2200" dirty="0">
                <a:solidFill>
                  <a:schemeClr val="accent5">
                    <a:lumMod val="75000"/>
                  </a:schemeClr>
                </a:solidFill>
                <a:latin typeface="Century Gothic" panose="020B0502020202020204" pitchFamily="34" charset="0"/>
              </a:rPr>
              <a:t> is ideal for an </a:t>
            </a:r>
            <a:r>
              <a:rPr lang="en-US" sz="2400" dirty="0" smtClean="0">
                <a:solidFill>
                  <a:schemeClr val="accent5">
                    <a:lumMod val="75000"/>
                  </a:schemeClr>
                </a:solidFill>
              </a:rPr>
              <a:t/>
            </a:r>
            <a:br>
              <a:rPr lang="en-US" sz="2400" dirty="0" smtClean="0">
                <a:solidFill>
                  <a:schemeClr val="accent5">
                    <a:lumMod val="75000"/>
                  </a:schemeClr>
                </a:solidFill>
              </a:rPr>
            </a:br>
            <a:r>
              <a:rPr lang="en-US" sz="2200" dirty="0">
                <a:solidFill>
                  <a:schemeClr val="accent5">
                    <a:lumMod val="75000"/>
                  </a:schemeClr>
                </a:solidFill>
                <a:latin typeface="Century Gothic" panose="020B0502020202020204" pitchFamily="34" charset="0"/>
              </a:rPr>
              <a:t>after-work happy hour or large celebration. With a maximum capacity of 150 people, it can be sectioned off to provide a more intimate space for smaller parties. The patio also features its own 15 seat bar that allows for a convenient, full service experience. </a:t>
            </a:r>
          </a:p>
          <a:p>
            <a:pPr marL="0" lvl="0" indent="0">
              <a:buNone/>
            </a:pPr>
            <a:r>
              <a:rPr lang="en-US" sz="2200" dirty="0">
                <a:solidFill>
                  <a:schemeClr val="accent5">
                    <a:lumMod val="75000"/>
                  </a:schemeClr>
                </a:solidFill>
                <a:latin typeface="Century Gothic" panose="020B0502020202020204" pitchFamily="34" charset="0"/>
              </a:rPr>
              <a:t>The patio is covered by an </a:t>
            </a:r>
            <a:r>
              <a:rPr lang="en-US" sz="2200" dirty="0" smtClean="0">
                <a:solidFill>
                  <a:schemeClr val="accent5">
                    <a:lumMod val="75000"/>
                  </a:schemeClr>
                </a:solidFill>
                <a:latin typeface="Century Gothic" panose="020B0502020202020204" pitchFamily="34" charset="0"/>
              </a:rPr>
              <a:t>awning. We also have gas heaters and side panels that fully come down to winterize the patio during the fall and winter seasons.</a:t>
            </a:r>
            <a:endParaRPr lang="en-US" sz="2200" dirty="0">
              <a:solidFill>
                <a:schemeClr val="accent5">
                  <a:lumMod val="75000"/>
                </a:schemeClr>
              </a:solidFill>
              <a:latin typeface="Century Gothic" panose="020B0502020202020204" pitchFamily="34" charset="0"/>
            </a:endParaRPr>
          </a:p>
        </p:txBody>
      </p:sp>
      <p:sp>
        <p:nvSpPr>
          <p:cNvPr id="6" name="Slide Number Placeholder 5"/>
          <p:cNvSpPr>
            <a:spLocks noGrp="1"/>
          </p:cNvSpPr>
          <p:nvPr>
            <p:ph type="sldNum" sz="quarter" idx="12"/>
          </p:nvPr>
        </p:nvSpPr>
        <p:spPr/>
        <p:txBody>
          <a:bodyPr/>
          <a:lstStyle/>
          <a:p>
            <a:fld id="{183AA414-0E7D-4DDC-A4D1-18D4C78A046E}" type="slidenum">
              <a:rPr lang="en-US" smtClean="0"/>
              <a:t>6</a:t>
            </a:fld>
            <a:endParaRPr lang="en-US"/>
          </a:p>
        </p:txBody>
      </p:sp>
      <p:sp>
        <p:nvSpPr>
          <p:cNvPr id="4" name="TextBox 3"/>
          <p:cNvSpPr txBox="1"/>
          <p:nvPr/>
        </p:nvSpPr>
        <p:spPr>
          <a:xfrm>
            <a:off x="411892" y="403654"/>
            <a:ext cx="7512908" cy="646331"/>
          </a:xfrm>
          <a:prstGeom prst="rect">
            <a:avLst/>
          </a:prstGeom>
          <a:noFill/>
        </p:spPr>
        <p:txBody>
          <a:bodyPr wrap="square" rtlCol="0">
            <a:spAutoFit/>
          </a:bodyPr>
          <a:lstStyle/>
          <a:p>
            <a:r>
              <a:rPr lang="en-US" sz="3600" dirty="0" smtClean="0">
                <a:solidFill>
                  <a:schemeClr val="bg2">
                    <a:lumMod val="75000"/>
                  </a:schemeClr>
                </a:solidFill>
                <a:latin typeface="Century Gothic" panose="020B0502020202020204" pitchFamily="34" charset="0"/>
              </a:rPr>
              <a:t>Patio </a:t>
            </a:r>
            <a:endParaRPr lang="en-US" sz="3600" dirty="0">
              <a:solidFill>
                <a:schemeClr val="bg2">
                  <a:lumMod val="75000"/>
                </a:schemeClr>
              </a:solidFill>
              <a:latin typeface="Century Gothic" panose="020B0502020202020204" pitchFamily="34" charset="0"/>
            </a:endParaRPr>
          </a:p>
        </p:txBody>
      </p:sp>
      <p:cxnSp>
        <p:nvCxnSpPr>
          <p:cNvPr id="7" name="Straight Connector 6"/>
          <p:cNvCxnSpPr/>
          <p:nvPr/>
        </p:nvCxnSpPr>
        <p:spPr>
          <a:xfrm flipH="1">
            <a:off x="4341341" y="461319"/>
            <a:ext cx="16475" cy="6077594"/>
          </a:xfrm>
          <a:prstGeom prst="line">
            <a:avLst/>
          </a:prstGeom>
        </p:spPr>
        <p:style>
          <a:lnRef idx="3">
            <a:schemeClr val="accent3"/>
          </a:lnRef>
          <a:fillRef idx="0">
            <a:schemeClr val="accent3"/>
          </a:fillRef>
          <a:effectRef idx="2">
            <a:schemeClr val="accent3"/>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4414" y="1356744"/>
            <a:ext cx="2956712" cy="1963787"/>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4414" y="3975375"/>
            <a:ext cx="2963975" cy="1972004"/>
          </a:xfrm>
          <a:prstGeom prst="rect">
            <a:avLst/>
          </a:prstGeom>
        </p:spPr>
      </p:pic>
    </p:spTree>
    <p:extLst>
      <p:ext uri="{BB962C8B-B14F-4D97-AF65-F5344CB8AC3E}">
        <p14:creationId xmlns:p14="http://schemas.microsoft.com/office/powerpoint/2010/main" val="15247062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2595" y="1446115"/>
            <a:ext cx="4242486" cy="4351338"/>
          </a:xfrm>
        </p:spPr>
        <p:txBody>
          <a:bodyPr>
            <a:normAutofit/>
          </a:bodyPr>
          <a:lstStyle/>
          <a:p>
            <a:pPr marL="0" lvl="0" indent="0">
              <a:buNone/>
            </a:pPr>
            <a:r>
              <a:rPr lang="en-US" sz="2000" dirty="0">
                <a:solidFill>
                  <a:schemeClr val="accent5">
                    <a:lumMod val="75000"/>
                  </a:schemeClr>
                </a:solidFill>
                <a:latin typeface="Century Gothic" panose="020B0502020202020204" pitchFamily="34" charset="0"/>
              </a:rPr>
              <a:t>Our </a:t>
            </a:r>
            <a:r>
              <a:rPr lang="en-US" sz="2000" b="1" dirty="0" err="1">
                <a:solidFill>
                  <a:schemeClr val="accent5">
                    <a:lumMod val="75000"/>
                  </a:schemeClr>
                </a:solidFill>
                <a:latin typeface="Century Gothic" panose="020B0502020202020204" pitchFamily="34" charset="0"/>
              </a:rPr>
              <a:t>hightops</a:t>
            </a:r>
            <a:r>
              <a:rPr lang="en-US" sz="2000" dirty="0">
                <a:solidFill>
                  <a:schemeClr val="accent5">
                    <a:lumMod val="75000"/>
                  </a:schemeClr>
                </a:solidFill>
                <a:latin typeface="Century Gothic" panose="020B0502020202020204" pitchFamily="34" charset="0"/>
              </a:rPr>
              <a:t>, located in our main bar area, create great spaces for mingling and networking. The six </a:t>
            </a:r>
            <a:r>
              <a:rPr lang="en-US" sz="2000" dirty="0" err="1">
                <a:solidFill>
                  <a:schemeClr val="accent5">
                    <a:lumMod val="75000"/>
                  </a:schemeClr>
                </a:solidFill>
                <a:latin typeface="Century Gothic" panose="020B0502020202020204" pitchFamily="34" charset="0"/>
              </a:rPr>
              <a:t>hightops</a:t>
            </a:r>
            <a:r>
              <a:rPr lang="en-US" sz="2000" dirty="0">
                <a:solidFill>
                  <a:schemeClr val="accent5">
                    <a:lumMod val="75000"/>
                  </a:schemeClr>
                </a:solidFill>
                <a:latin typeface="Century Gothic" panose="020B0502020202020204" pitchFamily="34" charset="0"/>
              </a:rPr>
              <a:t> span the length of our bar and are nestled under our expansive side windows. </a:t>
            </a:r>
            <a:br>
              <a:rPr lang="en-US" sz="2000" dirty="0">
                <a:solidFill>
                  <a:schemeClr val="accent5">
                    <a:lumMod val="75000"/>
                  </a:schemeClr>
                </a:solidFill>
                <a:latin typeface="Century Gothic" panose="020B0502020202020204" pitchFamily="34" charset="0"/>
              </a:rPr>
            </a:br>
            <a:endParaRPr lang="en-US" sz="2000" dirty="0">
              <a:solidFill>
                <a:schemeClr val="accent5">
                  <a:lumMod val="75000"/>
                </a:schemeClr>
              </a:solidFill>
              <a:latin typeface="Century Gothic" panose="020B0502020202020204" pitchFamily="34" charset="0"/>
            </a:endParaRPr>
          </a:p>
          <a:p>
            <a:pPr marL="0" lvl="0" indent="0">
              <a:buNone/>
            </a:pPr>
            <a:r>
              <a:rPr lang="en-US" sz="2000" dirty="0">
                <a:solidFill>
                  <a:schemeClr val="accent5">
                    <a:lumMod val="75000"/>
                  </a:schemeClr>
                </a:solidFill>
                <a:latin typeface="Century Gothic" panose="020B0502020202020204" pitchFamily="34" charset="0"/>
              </a:rPr>
              <a:t>Depending on the size of your group, we can customize the space to accommodate up to 40 guests for a cocktail event. </a:t>
            </a:r>
          </a:p>
        </p:txBody>
      </p:sp>
      <p:sp>
        <p:nvSpPr>
          <p:cNvPr id="8" name="Slide Number Placeholder 7"/>
          <p:cNvSpPr>
            <a:spLocks noGrp="1"/>
          </p:cNvSpPr>
          <p:nvPr>
            <p:ph type="sldNum" sz="quarter" idx="12"/>
          </p:nvPr>
        </p:nvSpPr>
        <p:spPr/>
        <p:txBody>
          <a:bodyPr/>
          <a:lstStyle/>
          <a:p>
            <a:fld id="{183AA414-0E7D-4DDC-A4D1-18D4C78A046E}" type="slidenum">
              <a:rPr lang="en-US" smtClean="0"/>
              <a:t>7</a:t>
            </a:fld>
            <a:endParaRPr lang="en-US"/>
          </a:p>
        </p:txBody>
      </p:sp>
      <p:sp>
        <p:nvSpPr>
          <p:cNvPr id="4" name="TextBox 3"/>
          <p:cNvSpPr txBox="1"/>
          <p:nvPr/>
        </p:nvSpPr>
        <p:spPr>
          <a:xfrm>
            <a:off x="411892" y="403654"/>
            <a:ext cx="7512908" cy="646331"/>
          </a:xfrm>
          <a:prstGeom prst="rect">
            <a:avLst/>
          </a:prstGeom>
          <a:noFill/>
        </p:spPr>
        <p:txBody>
          <a:bodyPr wrap="square" rtlCol="0">
            <a:spAutoFit/>
          </a:bodyPr>
          <a:lstStyle/>
          <a:p>
            <a:r>
              <a:rPr lang="en-US" sz="3600" dirty="0" err="1" smtClean="0">
                <a:solidFill>
                  <a:schemeClr val="bg2">
                    <a:lumMod val="75000"/>
                  </a:schemeClr>
                </a:solidFill>
                <a:latin typeface="Century Gothic" panose="020B0502020202020204" pitchFamily="34" charset="0"/>
              </a:rPr>
              <a:t>Hightops</a:t>
            </a:r>
            <a:endParaRPr lang="en-US" sz="3600" dirty="0">
              <a:solidFill>
                <a:schemeClr val="bg2">
                  <a:lumMod val="75000"/>
                </a:schemeClr>
              </a:solidFill>
              <a:latin typeface="Century Gothic" panose="020B0502020202020204" pitchFamily="34" charset="0"/>
            </a:endParaRPr>
          </a:p>
        </p:txBody>
      </p:sp>
      <p:cxnSp>
        <p:nvCxnSpPr>
          <p:cNvPr id="6" name="Straight Connector 5"/>
          <p:cNvCxnSpPr/>
          <p:nvPr/>
        </p:nvCxnSpPr>
        <p:spPr>
          <a:xfrm flipH="1">
            <a:off x="5667632" y="867483"/>
            <a:ext cx="16476" cy="5508603"/>
          </a:xfrm>
          <a:prstGeom prst="line">
            <a:avLst/>
          </a:prstGeom>
        </p:spPr>
        <p:style>
          <a:lnRef idx="3">
            <a:schemeClr val="accent3"/>
          </a:lnRef>
          <a:fillRef idx="0">
            <a:schemeClr val="accent3"/>
          </a:fillRef>
          <a:effectRef idx="2">
            <a:schemeClr val="accent3"/>
          </a:effectRef>
          <a:fontRef idx="minor">
            <a:schemeClr val="tx1"/>
          </a:fontRef>
        </p:style>
      </p:cxn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52548" y="1444519"/>
            <a:ext cx="3171678" cy="1705087"/>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62451" y="3662602"/>
            <a:ext cx="2951871" cy="2180752"/>
          </a:xfrm>
          <a:prstGeom prst="rect">
            <a:avLst/>
          </a:prstGeom>
        </p:spPr>
      </p:pic>
    </p:spTree>
    <p:extLst>
      <p:ext uri="{BB962C8B-B14F-4D97-AF65-F5344CB8AC3E}">
        <p14:creationId xmlns:p14="http://schemas.microsoft.com/office/powerpoint/2010/main" val="40208250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8259" y="2370138"/>
            <a:ext cx="4909751" cy="4351338"/>
          </a:xfrm>
        </p:spPr>
        <p:txBody>
          <a:bodyPr/>
          <a:lstStyle/>
          <a:p>
            <a:pPr marL="0" lvl="0" indent="0">
              <a:buNone/>
            </a:pPr>
            <a:r>
              <a:rPr lang="en-US" sz="2000" dirty="0">
                <a:solidFill>
                  <a:schemeClr val="accent5">
                    <a:lumMod val="75000"/>
                  </a:schemeClr>
                </a:solidFill>
                <a:latin typeface="Century Gothic" panose="020B0502020202020204" pitchFamily="34" charset="0"/>
              </a:rPr>
              <a:t>The </a:t>
            </a:r>
            <a:r>
              <a:rPr lang="en-US" sz="2000" b="1" dirty="0">
                <a:solidFill>
                  <a:schemeClr val="accent5">
                    <a:lumMod val="75000"/>
                  </a:schemeClr>
                </a:solidFill>
                <a:latin typeface="Century Gothic" panose="020B0502020202020204" pitchFamily="34" charset="0"/>
              </a:rPr>
              <a:t>main dining room</a:t>
            </a:r>
            <a:r>
              <a:rPr lang="en-US" sz="2000" dirty="0">
                <a:solidFill>
                  <a:schemeClr val="accent5">
                    <a:lumMod val="75000"/>
                  </a:schemeClr>
                </a:solidFill>
                <a:latin typeface="Century Gothic" panose="020B0502020202020204" pitchFamily="34" charset="0"/>
              </a:rPr>
              <a:t> is perfect for small events of up to 12, while the patio is capable of seating up to </a:t>
            </a:r>
            <a:r>
              <a:rPr lang="en-US" sz="2000" dirty="0" smtClean="0">
                <a:solidFill>
                  <a:schemeClr val="accent5">
                    <a:lumMod val="75000"/>
                  </a:schemeClr>
                </a:solidFill>
                <a:latin typeface="Century Gothic" panose="020B0502020202020204" pitchFamily="34" charset="0"/>
              </a:rPr>
              <a:t>30 - 55 </a:t>
            </a:r>
            <a:r>
              <a:rPr lang="en-US" sz="2000" dirty="0">
                <a:solidFill>
                  <a:schemeClr val="accent5">
                    <a:lumMod val="75000"/>
                  </a:schemeClr>
                </a:solidFill>
                <a:latin typeface="Century Gothic" panose="020B0502020202020204" pitchFamily="34" charset="0"/>
              </a:rPr>
              <a:t>guests. CIRCA at Foggy Bottom is well equipped with a variety of set banquet style menus in all price points as well as the capability to build buffets and cater outside events. </a:t>
            </a:r>
          </a:p>
          <a:p>
            <a:pPr marL="0" indent="0">
              <a:buNone/>
            </a:pPr>
            <a:endParaRPr lang="en-US" dirty="0"/>
          </a:p>
        </p:txBody>
      </p:sp>
      <p:sp>
        <p:nvSpPr>
          <p:cNvPr id="11" name="Slide Number Placeholder 10"/>
          <p:cNvSpPr>
            <a:spLocks noGrp="1"/>
          </p:cNvSpPr>
          <p:nvPr>
            <p:ph type="sldNum" sz="quarter" idx="12"/>
          </p:nvPr>
        </p:nvSpPr>
        <p:spPr/>
        <p:txBody>
          <a:bodyPr/>
          <a:lstStyle/>
          <a:p>
            <a:fld id="{183AA414-0E7D-4DDC-A4D1-18D4C78A046E}" type="slidenum">
              <a:rPr lang="en-US" smtClean="0"/>
              <a:t>8</a:t>
            </a:fld>
            <a:endParaRPr lang="en-US"/>
          </a:p>
        </p:txBody>
      </p:sp>
      <p:sp>
        <p:nvSpPr>
          <p:cNvPr id="4" name="TextBox 3"/>
          <p:cNvSpPr txBox="1"/>
          <p:nvPr/>
        </p:nvSpPr>
        <p:spPr>
          <a:xfrm>
            <a:off x="411892" y="403654"/>
            <a:ext cx="7512908" cy="646331"/>
          </a:xfrm>
          <a:prstGeom prst="rect">
            <a:avLst/>
          </a:prstGeom>
          <a:noFill/>
        </p:spPr>
        <p:txBody>
          <a:bodyPr wrap="square" rtlCol="0">
            <a:spAutoFit/>
          </a:bodyPr>
          <a:lstStyle/>
          <a:p>
            <a:r>
              <a:rPr lang="en-US" sz="3600" dirty="0" smtClean="0">
                <a:solidFill>
                  <a:schemeClr val="bg2">
                    <a:lumMod val="75000"/>
                  </a:schemeClr>
                </a:solidFill>
                <a:latin typeface="Century Gothic" panose="020B0502020202020204" pitchFamily="34" charset="0"/>
              </a:rPr>
              <a:t>Main Dining Room </a:t>
            </a:r>
            <a:endParaRPr lang="en-US" sz="3600" dirty="0">
              <a:solidFill>
                <a:schemeClr val="bg2">
                  <a:lumMod val="75000"/>
                </a:schemeClr>
              </a:solidFill>
              <a:latin typeface="Century Gothic" panose="020B0502020202020204" pitchFamily="34" charset="0"/>
            </a:endParaRPr>
          </a:p>
        </p:txBody>
      </p:sp>
      <p:cxnSp>
        <p:nvCxnSpPr>
          <p:cNvPr id="6" name="Straight Connector 5"/>
          <p:cNvCxnSpPr/>
          <p:nvPr/>
        </p:nvCxnSpPr>
        <p:spPr>
          <a:xfrm>
            <a:off x="3566984" y="1172516"/>
            <a:ext cx="152" cy="5500133"/>
          </a:xfrm>
          <a:prstGeom prst="line">
            <a:avLst/>
          </a:prstGeom>
        </p:spPr>
        <p:style>
          <a:lnRef idx="3">
            <a:schemeClr val="accent3"/>
          </a:lnRef>
          <a:fillRef idx="0">
            <a:schemeClr val="accent3"/>
          </a:fillRef>
          <a:effectRef idx="2">
            <a:schemeClr val="accent3"/>
          </a:effectRef>
          <a:fontRef idx="minor">
            <a:schemeClr val="tx1"/>
          </a:fontRef>
        </p:style>
      </p:cxn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0862" y="3046223"/>
            <a:ext cx="2896424" cy="1733894"/>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0861" y="1172516"/>
            <a:ext cx="2896193" cy="1570684"/>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1892" y="4906300"/>
            <a:ext cx="2905161" cy="1766349"/>
          </a:xfrm>
          <a:prstGeom prst="rect">
            <a:avLst/>
          </a:prstGeom>
        </p:spPr>
      </p:pic>
    </p:spTree>
    <p:extLst>
      <p:ext uri="{BB962C8B-B14F-4D97-AF65-F5344CB8AC3E}">
        <p14:creationId xmlns:p14="http://schemas.microsoft.com/office/powerpoint/2010/main" val="40492008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tle 3"/>
          <p:cNvSpPr txBox="1">
            <a:spLocks noGrp="1"/>
          </p:cNvSpPr>
          <p:nvPr>
            <p:ph type="title"/>
          </p:nvPr>
        </p:nvSpPr>
        <p:spPr>
          <a:xfrm>
            <a:off x="513321" y="452356"/>
            <a:ext cx="7886700" cy="590931"/>
          </a:xfrm>
          <a:prstGeom prst="rect">
            <a:avLst/>
          </a:prstGeom>
          <a:noFill/>
        </p:spPr>
        <p:txBody>
          <a:bodyPr wrap="square" rtlCol="0">
            <a:spAutoFit/>
          </a:bodyPr>
          <a:lstStyle/>
          <a:p>
            <a:r>
              <a:rPr lang="en-US" sz="3600" dirty="0" smtClean="0">
                <a:solidFill>
                  <a:schemeClr val="bg2">
                    <a:lumMod val="75000"/>
                  </a:schemeClr>
                </a:solidFill>
                <a:latin typeface="Century Gothic" panose="020B0502020202020204" pitchFamily="34" charset="0"/>
              </a:rPr>
              <a:t>The Food &amp; Beverage</a:t>
            </a:r>
            <a:endParaRPr lang="en-US" sz="3600" dirty="0">
              <a:solidFill>
                <a:schemeClr val="bg2">
                  <a:lumMod val="75000"/>
                </a:schemeClr>
              </a:solidFill>
              <a:latin typeface="Century Gothic" panose="020B0502020202020204" pitchFamily="34" charset="0"/>
            </a:endParaRPr>
          </a:p>
        </p:txBody>
      </p:sp>
      <p:sp>
        <p:nvSpPr>
          <p:cNvPr id="3" name="Content Placeholder 2"/>
          <p:cNvSpPr>
            <a:spLocks noGrp="1"/>
          </p:cNvSpPr>
          <p:nvPr>
            <p:ph idx="1"/>
          </p:nvPr>
        </p:nvSpPr>
        <p:spPr>
          <a:xfrm>
            <a:off x="612174" y="1043287"/>
            <a:ext cx="7886700" cy="4351338"/>
          </a:xfrm>
        </p:spPr>
        <p:txBody>
          <a:bodyPr>
            <a:noAutofit/>
          </a:bodyPr>
          <a:lstStyle/>
          <a:p>
            <a:pPr>
              <a:lnSpc>
                <a:spcPct val="120000"/>
              </a:lnSpc>
            </a:pPr>
            <a:r>
              <a:rPr lang="en-US" sz="1400" dirty="0">
                <a:solidFill>
                  <a:schemeClr val="accent5">
                    <a:lumMod val="75000"/>
                  </a:schemeClr>
                </a:solidFill>
                <a:latin typeface="Century Gothic" panose="020B0502020202020204" pitchFamily="34" charset="0"/>
              </a:rPr>
              <a:t>At its heart, CIRCA is an American Bistro. Our menu is indicative of our commitment to the classics as well as new fare that speaks to our locations specific flavors and desires. </a:t>
            </a:r>
          </a:p>
          <a:p>
            <a:pPr>
              <a:lnSpc>
                <a:spcPct val="120000"/>
              </a:lnSpc>
            </a:pPr>
            <a:r>
              <a:rPr lang="en-US" sz="1400" dirty="0">
                <a:solidFill>
                  <a:schemeClr val="accent5">
                    <a:lumMod val="75000"/>
                  </a:schemeClr>
                </a:solidFill>
                <a:latin typeface="Century Gothic" panose="020B0502020202020204" pitchFamily="34" charset="0"/>
              </a:rPr>
              <a:t>We offer a variety of pre-selected menus at different price points for lunch, brunch and dinner. Each menu is crafted to include a fantastic variety of dishes at a price point within your budget. Also available are a variety of wines to choose from and pre-select for your party to keep the good times rolling from the moment you walk in the door.</a:t>
            </a:r>
          </a:p>
          <a:p>
            <a:pPr>
              <a:lnSpc>
                <a:spcPct val="120000"/>
              </a:lnSpc>
            </a:pPr>
            <a:r>
              <a:rPr lang="en-US" sz="1400" dirty="0">
                <a:solidFill>
                  <a:schemeClr val="accent5">
                    <a:lumMod val="75000"/>
                  </a:schemeClr>
                </a:solidFill>
                <a:latin typeface="Century Gothic" panose="020B0502020202020204" pitchFamily="34" charset="0"/>
              </a:rPr>
              <a:t>Not interested in a sit down dinner? No problem, we also offer delicious appetizer platters for sharing and passable hors d'oeuvres for cocktail parties and happy hour type events.</a:t>
            </a:r>
          </a:p>
          <a:p>
            <a:pPr>
              <a:lnSpc>
                <a:spcPct val="120000"/>
              </a:lnSpc>
            </a:pPr>
            <a:r>
              <a:rPr lang="en-US" sz="1400" dirty="0">
                <a:solidFill>
                  <a:schemeClr val="accent5">
                    <a:lumMod val="75000"/>
                  </a:schemeClr>
                </a:solidFill>
                <a:latin typeface="Century Gothic" panose="020B0502020202020204" pitchFamily="34" charset="0"/>
              </a:rPr>
              <a:t>Every dish, every cocktail and every guest that comes to CIRCA deserve nothing but the best in quality and we are always focused on delivering that experience to our guests. </a:t>
            </a:r>
          </a:p>
          <a:p>
            <a:pPr marL="0" indent="0">
              <a:buNone/>
            </a:pPr>
            <a:endParaRPr lang="en-US" sz="1100" dirty="0"/>
          </a:p>
        </p:txBody>
      </p:sp>
      <p:sp>
        <p:nvSpPr>
          <p:cNvPr id="8" name="Slide Number Placeholder 7"/>
          <p:cNvSpPr>
            <a:spLocks noGrp="1"/>
          </p:cNvSpPr>
          <p:nvPr>
            <p:ph type="sldNum" sz="quarter" idx="12"/>
          </p:nvPr>
        </p:nvSpPr>
        <p:spPr>
          <a:xfrm>
            <a:off x="6471195" y="6534065"/>
            <a:ext cx="2057400" cy="365125"/>
          </a:xfrm>
        </p:spPr>
        <p:txBody>
          <a:bodyPr/>
          <a:lstStyle/>
          <a:p>
            <a:fld id="{183AA414-0E7D-4DDC-A4D1-18D4C78A046E}" type="slidenum">
              <a:rPr lang="en-US" smtClean="0"/>
              <a:t>9</a:t>
            </a:fld>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4840" y="4815013"/>
            <a:ext cx="2746289" cy="1830859"/>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6543406" y="4523096"/>
            <a:ext cx="1838089" cy="2421924"/>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44106" y="4815013"/>
            <a:ext cx="2624404" cy="1830858"/>
          </a:xfrm>
          <a:prstGeom prst="rect">
            <a:avLst/>
          </a:prstGeom>
        </p:spPr>
      </p:pic>
    </p:spTree>
    <p:extLst>
      <p:ext uri="{BB962C8B-B14F-4D97-AF65-F5344CB8AC3E}">
        <p14:creationId xmlns:p14="http://schemas.microsoft.com/office/powerpoint/2010/main" val="323881031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2071</TotalTime>
  <Words>849</Words>
  <Application>Microsoft Office PowerPoint</Application>
  <PresentationFormat>On-screen Show (4:3)</PresentationFormat>
  <Paragraphs>91</Paragraphs>
  <Slides>16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Calibri Light</vt:lpstr>
      <vt:lpstr>Century Gothic</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Food &amp; Beverage</vt:lpstr>
      <vt:lpstr>PowerPoint Presentation</vt:lpstr>
      <vt:lpstr>PowerPoint Presentation</vt:lpstr>
      <vt:lpstr>PowerPoint Presentation</vt:lpstr>
      <vt:lpstr>PowerPoint Presentation</vt:lpstr>
      <vt:lpstr>FAQ’s</vt:lpstr>
      <vt:lpstr>FAQ’s</vt:lpstr>
      <vt:lpstr>FAQ’s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Renee Rojural</dc:creator>
  <cp:lastModifiedBy>Jessica Amaya-Morrobel</cp:lastModifiedBy>
  <cp:revision>35</cp:revision>
  <cp:lastPrinted>2018-04-12T19:13:49Z</cp:lastPrinted>
  <dcterms:created xsi:type="dcterms:W3CDTF">2018-04-12T13:49:10Z</dcterms:created>
  <dcterms:modified xsi:type="dcterms:W3CDTF">2024-04-26T15:03:36Z</dcterms:modified>
</cp:coreProperties>
</file>